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8D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Flenja"/>
          <a:ea typeface="Flenja"/>
          <a:cs typeface="Flenj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Flenja"/>
          <a:ea typeface="Flenja"/>
          <a:cs typeface="Flenj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Flenja"/>
          <a:ea typeface="Flenja"/>
          <a:cs typeface="Flenj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Flenja"/>
          <a:ea typeface="Flenja"/>
          <a:cs typeface="Flenj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Flenja"/>
          <a:ea typeface="Flenja"/>
          <a:cs typeface="Flenj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
          <a:latin typeface="Flenja"/>
          <a:ea typeface="Flenja"/>
          <a:cs typeface="Flenj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Flenja"/>
          <a:ea typeface="Flenja"/>
          <a:cs typeface="Flenj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Flenja"/>
          <a:ea typeface="Flenja"/>
          <a:cs typeface="Flenj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Flenja"/>
          <a:ea typeface="Flenja"/>
          <a:cs typeface="Flenj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
          <a:latin typeface="Flenja"/>
          <a:ea typeface="Flenja"/>
          <a:cs typeface="Flenj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Flenja"/>
          <a:ea typeface="Flenja"/>
          <a:cs typeface="Flenj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Flenja"/>
          <a:ea typeface="Flenja"/>
          <a:cs typeface="Flenj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Flenja"/>
          <a:ea typeface="Flenja"/>
          <a:cs typeface="Flenj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Flenja"/>
          <a:ea typeface="Flenja"/>
          <a:cs typeface="Flenj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lenja"/>
          <a:ea typeface="Flenja"/>
          <a:cs typeface="Flenj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Flenja"/>
          <a:ea typeface="Flenja"/>
          <a:cs typeface="Flenj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Flenja"/>
          <a:ea typeface="Flenja"/>
          <a:cs typeface="Flenj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Flenja"/>
          <a:ea typeface="Flenja"/>
          <a:cs typeface="Flenj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Flenja"/>
          <a:ea typeface="Flenja"/>
          <a:cs typeface="Flenj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Flenja"/>
          <a:ea typeface="Flenja"/>
          <a:cs typeface="Flenj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Flenja"/>
          <a:ea typeface="Flenja"/>
          <a:cs typeface="Flenj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Flenja"/>
          <a:ea typeface="Flenja"/>
          <a:cs typeface="Flenj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Flenja"/>
          <a:ea typeface="Flenja"/>
          <a:cs typeface="Flenj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Flenja"/>
          <a:ea typeface="Flenja"/>
          <a:cs typeface="Flenj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21"/>
    <p:restoredTop sz="94671"/>
  </p:normalViewPr>
  <p:slideViewPr>
    <p:cSldViewPr snapToGrid="0" snapToObjects="1">
      <p:cViewPr varScale="1">
        <p:scale>
          <a:sx n="43" d="100"/>
          <a:sy n="43" d="100"/>
        </p:scale>
        <p:origin x="336" y="1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0230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Welcome Slide">
    <p:spTree>
      <p:nvGrpSpPr>
        <p:cNvPr id="1" name=""/>
        <p:cNvGrpSpPr/>
        <p:nvPr/>
      </p:nvGrpSpPr>
      <p:grpSpPr>
        <a:xfrm>
          <a:off x="0" y="0"/>
          <a:ext cx="0" cy="0"/>
          <a:chOff x="0" y="0"/>
          <a:chExt cx="0" cy="0"/>
        </a:xfrm>
      </p:grpSpPr>
      <p:sp>
        <p:nvSpPr>
          <p:cNvPr id="13" name="Shape"/>
          <p:cNvSpPr/>
          <p:nvPr/>
        </p:nvSpPr>
        <p:spPr>
          <a:xfrm rot="19980000">
            <a:off x="-1941155" y="-2073224"/>
            <a:ext cx="13174217" cy="5356143"/>
          </a:xfrm>
          <a:custGeom>
            <a:avLst/>
            <a:gdLst/>
            <a:ahLst/>
            <a:cxnLst>
              <a:cxn ang="0">
                <a:pos x="wd2" y="hd2"/>
              </a:cxn>
              <a:cxn ang="5400000">
                <a:pos x="wd2" y="hd2"/>
              </a:cxn>
              <a:cxn ang="10800000">
                <a:pos x="wd2" y="hd2"/>
              </a:cxn>
              <a:cxn ang="16200000">
                <a:pos x="wd2" y="hd2"/>
              </a:cxn>
            </a:cxnLst>
            <a:rect l="0" t="0" r="r" b="b"/>
            <a:pathLst>
              <a:path w="21600" h="21600" extrusionOk="0">
                <a:moveTo>
                  <a:pt x="4440" y="0"/>
                </a:moveTo>
                <a:lnTo>
                  <a:pt x="13580" y="11464"/>
                </a:lnTo>
                <a:lnTo>
                  <a:pt x="21600" y="21564"/>
                </a:lnTo>
                <a:lnTo>
                  <a:pt x="0" y="21600"/>
                </a:lnTo>
                <a:lnTo>
                  <a:pt x="4440" y="0"/>
                </a:lnTo>
                <a:close/>
              </a:path>
            </a:pathLst>
          </a:custGeom>
          <a:solidFill>
            <a:srgbClr val="498D28">
              <a:alpha val="72157"/>
            </a:srgbClr>
          </a:solidFill>
          <a:ln w="3175">
            <a:solidFill>
              <a:srgbClr val="245613">
                <a:alpha val="43903"/>
              </a:srgbClr>
            </a:solidFill>
            <a:miter lim="400000"/>
          </a:ln>
          <a:effectLst>
            <a:outerShdw blurRad="38100" dist="25400" dir="5400000" rotWithShape="0">
              <a:srgbClr val="000000">
                <a:alpha val="25000"/>
              </a:srgbClr>
            </a:outerShdw>
          </a:effectLst>
        </p:spPr>
        <p:txBody>
          <a:bodyPr lIns="50800" tIns="50800" rIns="50800" bIns="50800" anchor="ctr"/>
          <a:lstStyle/>
          <a:p>
            <a:pPr>
              <a:defRPr>
                <a:solidFill>
                  <a:srgbClr val="213223"/>
                </a:solidFill>
              </a:defRPr>
            </a:pPr>
            <a:endParaRPr/>
          </a:p>
        </p:txBody>
      </p:sp>
      <p:sp>
        <p:nvSpPr>
          <p:cNvPr id="14" name="Title Text"/>
          <p:cNvSpPr txBox="1">
            <a:spLocks noGrp="1"/>
          </p:cNvSpPr>
          <p:nvPr>
            <p:ph type="title"/>
          </p:nvPr>
        </p:nvSpPr>
        <p:spPr>
          <a:xfrm>
            <a:off x="1778000" y="1340047"/>
            <a:ext cx="20828000" cy="7513144"/>
          </a:xfrm>
          <a:prstGeom prst="rect">
            <a:avLst/>
          </a:prstGeom>
        </p:spPr>
        <p:txBody>
          <a:bodyPr/>
          <a:lstStyle>
            <a:lvl1pPr>
              <a:defRPr sz="25000"/>
            </a:lvl1pPr>
          </a:lstStyle>
          <a:p>
            <a:r>
              <a:t>Title Text</a:t>
            </a:r>
          </a:p>
        </p:txBody>
      </p:sp>
      <p:sp>
        <p:nvSpPr>
          <p:cNvPr id="15" name="Shape"/>
          <p:cNvSpPr/>
          <p:nvPr/>
        </p:nvSpPr>
        <p:spPr>
          <a:xfrm rot="19980000">
            <a:off x="15311704" y="11107514"/>
            <a:ext cx="10648811" cy="4274784"/>
          </a:xfrm>
          <a:custGeom>
            <a:avLst/>
            <a:gdLst/>
            <a:ahLst/>
            <a:cxnLst>
              <a:cxn ang="0">
                <a:pos x="wd2" y="hd2"/>
              </a:cxn>
              <a:cxn ang="5400000">
                <a:pos x="wd2" y="hd2"/>
              </a:cxn>
              <a:cxn ang="10800000">
                <a:pos x="wd2" y="hd2"/>
              </a:cxn>
              <a:cxn ang="16200000">
                <a:pos x="wd2" y="hd2"/>
              </a:cxn>
            </a:cxnLst>
            <a:rect l="0" t="0" r="r" b="b"/>
            <a:pathLst>
              <a:path w="21600" h="21600" extrusionOk="0">
                <a:moveTo>
                  <a:pt x="0" y="8"/>
                </a:moveTo>
                <a:lnTo>
                  <a:pt x="21600" y="0"/>
                </a:lnTo>
                <a:lnTo>
                  <a:pt x="17160" y="21600"/>
                </a:lnTo>
                <a:lnTo>
                  <a:pt x="9968" y="12400"/>
                </a:lnTo>
                <a:lnTo>
                  <a:pt x="0" y="8"/>
                </a:lnTo>
                <a:close/>
              </a:path>
            </a:pathLst>
          </a:custGeom>
          <a:solidFill>
            <a:srgbClr val="498D28">
              <a:alpha val="72157"/>
            </a:srgbClr>
          </a:solidFill>
          <a:ln w="3175">
            <a:solidFill>
              <a:srgbClr val="38571A">
                <a:alpha val="43903"/>
              </a:srgbClr>
            </a:solidFill>
            <a:miter lim="400000"/>
          </a:ln>
          <a:effectLst>
            <a:outerShdw blurRad="38100" dist="25400" dir="5400000" rotWithShape="0">
              <a:srgbClr val="000000">
                <a:alpha val="25000"/>
              </a:srgbClr>
            </a:outerShdw>
          </a:effectLst>
        </p:spPr>
        <p:txBody>
          <a:bodyPr lIns="50800" tIns="50800" rIns="50800" bIns="50800" anchor="ctr"/>
          <a:lstStyle/>
          <a:p>
            <a:pPr>
              <a:defRPr>
                <a:solidFill>
                  <a:srgbClr val="213223"/>
                </a:solidFill>
              </a:defRPr>
            </a:pPr>
            <a:endParaRPr/>
          </a:p>
        </p:txBody>
      </p:sp>
      <p:sp>
        <p:nvSpPr>
          <p:cNvPr id="16" name="Shape"/>
          <p:cNvSpPr/>
          <p:nvPr userDrawn="1"/>
        </p:nvSpPr>
        <p:spPr>
          <a:xfrm rot="19979524">
            <a:off x="-787112" y="2228783"/>
            <a:ext cx="12089283" cy="536221"/>
          </a:xfrm>
          <a:custGeom>
            <a:avLst/>
            <a:gdLst/>
            <a:ahLst/>
            <a:cxnLst>
              <a:cxn ang="0">
                <a:pos x="wd2" y="hd2"/>
              </a:cxn>
              <a:cxn ang="5400000">
                <a:pos x="wd2" y="hd2"/>
              </a:cxn>
              <a:cxn ang="10800000">
                <a:pos x="wd2" y="hd2"/>
              </a:cxn>
              <a:cxn ang="16200000">
                <a:pos x="wd2" y="hd2"/>
              </a:cxn>
            </a:cxnLst>
            <a:rect l="0" t="0" r="r" b="b"/>
            <a:pathLst>
              <a:path w="21600" h="21600" extrusionOk="0">
                <a:moveTo>
                  <a:pt x="0" y="21583"/>
                </a:moveTo>
                <a:lnTo>
                  <a:pt x="21600" y="21600"/>
                </a:lnTo>
                <a:lnTo>
                  <a:pt x="19788" y="639"/>
                </a:lnTo>
                <a:lnTo>
                  <a:pt x="501" y="0"/>
                </a:lnTo>
                <a:lnTo>
                  <a:pt x="0" y="2158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17" name="Shape"/>
          <p:cNvSpPr/>
          <p:nvPr/>
        </p:nvSpPr>
        <p:spPr>
          <a:xfrm rot="19979524">
            <a:off x="15550765" y="11559093"/>
            <a:ext cx="9469774" cy="516484"/>
          </a:xfrm>
          <a:custGeom>
            <a:avLst/>
            <a:gdLst/>
            <a:ahLst/>
            <a:cxnLst>
              <a:cxn ang="0">
                <a:pos x="wd2" y="hd2"/>
              </a:cxn>
              <a:cxn ang="5400000">
                <a:pos x="wd2" y="hd2"/>
              </a:cxn>
              <a:cxn ang="10800000">
                <a:pos x="wd2" y="hd2"/>
              </a:cxn>
              <a:cxn ang="16200000">
                <a:pos x="wd2" y="hd2"/>
              </a:cxn>
            </a:cxnLst>
            <a:rect l="0" t="0" r="r" b="b"/>
            <a:pathLst>
              <a:path w="21600" h="21600" extrusionOk="0">
                <a:moveTo>
                  <a:pt x="2403" y="21600"/>
                </a:moveTo>
                <a:lnTo>
                  <a:pt x="21035" y="21400"/>
                </a:lnTo>
                <a:lnTo>
                  <a:pt x="21600" y="0"/>
                </a:lnTo>
                <a:lnTo>
                  <a:pt x="0" y="738"/>
                </a:lnTo>
                <a:lnTo>
                  <a:pt x="2403" y="21600"/>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Bullets &amp; Photo - Logo">
    <p:spTree>
      <p:nvGrpSpPr>
        <p:cNvPr id="1" name=""/>
        <p:cNvGrpSpPr/>
        <p:nvPr/>
      </p:nvGrpSpPr>
      <p:grpSpPr>
        <a:xfrm>
          <a:off x="0" y="0"/>
          <a:ext cx="0" cy="0"/>
          <a:chOff x="0" y="0"/>
          <a:chExt cx="0" cy="0"/>
        </a:xfrm>
      </p:grpSpPr>
      <p:sp>
        <p:nvSpPr>
          <p:cNvPr id="25"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22"/>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26" name="Title Text"/>
          <p:cNvSpPr txBox="1">
            <a:spLocks noGrp="1"/>
          </p:cNvSpPr>
          <p:nvPr>
            <p:ph type="title"/>
          </p:nvPr>
        </p:nvSpPr>
        <p:spPr>
          <a:xfrm>
            <a:off x="14389100" y="2286000"/>
            <a:ext cx="9906000" cy="1006777"/>
          </a:xfrm>
          <a:prstGeom prst="rect">
            <a:avLst/>
          </a:prstGeom>
        </p:spPr>
        <p:txBody>
          <a:bodyPr anchor="t"/>
          <a:lstStyle/>
          <a:p>
            <a:pPr lvl="1" algn="l">
              <a:defRPr sz="6800">
                <a:latin typeface="Times New Roman"/>
                <a:ea typeface="Times New Roman"/>
                <a:cs typeface="Times New Roman"/>
                <a:sym typeface="Times New Roman"/>
              </a:defRPr>
            </a:pPr>
            <a:r>
              <a:t>Title Text</a:t>
            </a:r>
          </a:p>
        </p:txBody>
      </p:sp>
      <p:sp>
        <p:nvSpPr>
          <p:cNvPr id="27" name="Body Level One…"/>
          <p:cNvSpPr txBox="1">
            <a:spLocks noGrp="1"/>
          </p:cNvSpPr>
          <p:nvPr>
            <p:ph type="body" sz="quarter" idx="1"/>
          </p:nvPr>
        </p:nvSpPr>
        <p:spPr>
          <a:xfrm>
            <a:off x="14191663" y="5439733"/>
            <a:ext cx="8907563" cy="6102830"/>
          </a:xfrm>
          <a:prstGeom prst="rect">
            <a:avLst/>
          </a:prstGeom>
        </p:spPr>
        <p:txBody>
          <a:bodyPr lIns="0" tIns="0" rIns="0" bIns="0" anchor="t"/>
          <a:lstStyle>
            <a:lvl1pPr marL="558799" indent="-558799">
              <a:spcBef>
                <a:spcPts val="1500"/>
              </a:spcBef>
              <a:defRPr sz="4000">
                <a:latin typeface="Arial"/>
                <a:ea typeface="Arial"/>
                <a:cs typeface="Arial"/>
                <a:sym typeface="Arial"/>
              </a:defRPr>
            </a:lvl1pPr>
            <a:lvl2pPr marL="1117600" indent="-558800">
              <a:spcBef>
                <a:spcPts val="1500"/>
              </a:spcBef>
              <a:defRPr sz="4000">
                <a:latin typeface="Arial"/>
                <a:ea typeface="Arial"/>
                <a:cs typeface="Arial"/>
                <a:sym typeface="Arial"/>
              </a:defRPr>
            </a:lvl2pPr>
            <a:lvl3pPr marL="1676400" indent="-558800">
              <a:spcBef>
                <a:spcPts val="1500"/>
              </a:spcBef>
              <a:defRPr sz="4000">
                <a:latin typeface="Arial"/>
                <a:ea typeface="Arial"/>
                <a:cs typeface="Arial"/>
                <a:sym typeface="Arial"/>
              </a:defRPr>
            </a:lvl3pPr>
            <a:lvl4pPr marL="2235200" indent="-558800">
              <a:spcBef>
                <a:spcPts val="1500"/>
              </a:spcBef>
              <a:defRPr sz="4000">
                <a:latin typeface="Arial"/>
                <a:ea typeface="Arial"/>
                <a:cs typeface="Arial"/>
                <a:sym typeface="Arial"/>
              </a:defRPr>
            </a:lvl4pPr>
            <a:lvl5pPr marL="2794000" indent="-558800">
              <a:spcBef>
                <a:spcPts val="1500"/>
              </a:spcBef>
              <a:defRPr sz="4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29"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22"/>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dirty="0"/>
          </a:p>
        </p:txBody>
      </p:sp>
      <p:sp>
        <p:nvSpPr>
          <p:cNvPr id="31"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2"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33"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2_Title, Bullets &amp; Photo - Logo">
    <p:spTree>
      <p:nvGrpSpPr>
        <p:cNvPr id="1" name=""/>
        <p:cNvGrpSpPr/>
        <p:nvPr/>
      </p:nvGrpSpPr>
      <p:grpSpPr>
        <a:xfrm>
          <a:off x="0" y="0"/>
          <a:ext cx="0" cy="0"/>
          <a:chOff x="0" y="0"/>
          <a:chExt cx="0" cy="0"/>
        </a:xfrm>
      </p:grpSpPr>
      <p:sp>
        <p:nvSpPr>
          <p:cNvPr id="41"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22"/>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42"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3"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3_Title, Bullets &amp; Photo - Logo">
    <p:spTree>
      <p:nvGrpSpPr>
        <p:cNvPr id="1" name=""/>
        <p:cNvGrpSpPr/>
        <p:nvPr/>
      </p:nvGrpSpPr>
      <p:grpSpPr>
        <a:xfrm>
          <a:off x="0" y="0"/>
          <a:ext cx="0" cy="0"/>
          <a:chOff x="0" y="0"/>
          <a:chExt cx="0" cy="0"/>
        </a:xfrm>
      </p:grpSpPr>
      <p:sp>
        <p:nvSpPr>
          <p:cNvPr id="51" name="Title Text"/>
          <p:cNvSpPr txBox="1">
            <a:spLocks noGrp="1"/>
          </p:cNvSpPr>
          <p:nvPr>
            <p:ph type="title"/>
          </p:nvPr>
        </p:nvSpPr>
        <p:spPr>
          <a:xfrm>
            <a:off x="3289300" y="952499"/>
            <a:ext cx="19405600" cy="3032176"/>
          </a:xfrm>
          <a:prstGeom prst="rect">
            <a:avLst/>
          </a:prstGeom>
        </p:spPr>
        <p:txBody>
          <a:bodyPr anchor="t"/>
          <a:lstStyle>
            <a:lvl1pPr algn="r">
              <a:defRPr sz="16000"/>
            </a:lvl1pPr>
          </a:lstStyle>
          <a:p>
            <a:r>
              <a:t>Title Text</a:t>
            </a:r>
          </a:p>
        </p:txBody>
      </p:sp>
      <p:sp>
        <p:nvSpPr>
          <p:cNvPr id="52" name="Picture Placeholder 2"/>
          <p:cNvSpPr>
            <a:spLocks noGrp="1"/>
          </p:cNvSpPr>
          <p:nvPr>
            <p:ph type="pic" idx="13"/>
          </p:nvPr>
        </p:nvSpPr>
        <p:spPr>
          <a:xfrm>
            <a:off x="5512492" y="3612060"/>
            <a:ext cx="17182408" cy="9207501"/>
          </a:xfrm>
          <a:prstGeom prst="rect">
            <a:avLst/>
          </a:prstGeom>
        </p:spPr>
        <p:txBody>
          <a:bodyPr lIns="91439" tIns="45719" rIns="91439" bIns="45719" anchor="t">
            <a:noAutofit/>
          </a:bodyPr>
          <a:lstStyle/>
          <a:p>
            <a:endParaRPr/>
          </a:p>
        </p:txBody>
      </p:sp>
      <p:sp>
        <p:nvSpPr>
          <p:cNvPr id="53" name="Rectangle"/>
          <p:cNvSpPr/>
          <p:nvPr/>
        </p:nvSpPr>
        <p:spPr>
          <a:xfrm>
            <a:off x="-68269" y="-143424"/>
            <a:ext cx="1970356" cy="14002848"/>
          </a:xfrm>
          <a:prstGeom prst="rect">
            <a:avLst/>
          </a:prstGeom>
          <a:solidFill>
            <a:srgbClr val="535353"/>
          </a:solidFill>
          <a:ln w="25400">
            <a:solidFill>
              <a:srgbClr val="5E5E5E"/>
            </a:solidFill>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defRPr>
            </a:pPr>
            <a:endParaRPr/>
          </a:p>
        </p:txBody>
      </p:sp>
      <p:pic>
        <p:nvPicPr>
          <p:cNvPr id="54" name="PWNumber1plantbrandOutlined.jpg" descr="PWNumber1plantbrandOutlined.jpg"/>
          <p:cNvPicPr>
            <a:picLocks noChangeAspect="1"/>
          </p:cNvPicPr>
          <p:nvPr/>
        </p:nvPicPr>
        <p:blipFill>
          <a:blip r:embed="rId2"/>
          <a:srcRect/>
          <a:stretch>
            <a:fillRect/>
          </a:stretch>
        </p:blipFill>
        <p:spPr>
          <a:xfrm>
            <a:off x="508000" y="965224"/>
            <a:ext cx="2971800" cy="2941722"/>
          </a:xfrm>
          <a:prstGeom prst="rect">
            <a:avLst/>
          </a:prstGeom>
          <a:ln w="25400">
            <a:solidFill>
              <a:srgbClr val="696969"/>
            </a:solidFill>
          </a:ln>
        </p:spPr>
      </p:pic>
      <p:sp>
        <p:nvSpPr>
          <p:cNvPr id="55" name="Slide Number"/>
          <p:cNvSpPr txBox="1">
            <a:spLocks noGrp="1"/>
          </p:cNvSpPr>
          <p:nvPr>
            <p:ph type="sldNum" sz="quarter" idx="2"/>
          </p:nvPr>
        </p:nvSpPr>
        <p:spPr>
          <a:xfrm>
            <a:off x="12185650" y="13081000"/>
            <a:ext cx="1032256" cy="1092200"/>
          </a:xfrm>
          <a:prstGeom prst="rect">
            <a:avLst/>
          </a:prstGeom>
        </p:spPr>
        <p:txBody>
          <a:bodyPr/>
          <a:lstStyle>
            <a:lvl1pPr algn="l">
              <a:defRPr sz="6500">
                <a:solidFill>
                  <a:srgbClr val="65B448"/>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69" name="Title Text"/>
          <p:cNvSpPr txBox="1">
            <a:spLocks noGrp="1"/>
          </p:cNvSpPr>
          <p:nvPr>
            <p:ph type="title"/>
          </p:nvPr>
        </p:nvSpPr>
        <p:spPr>
          <a:xfrm>
            <a:off x="1676399" y="730251"/>
            <a:ext cx="21031202" cy="2651128"/>
          </a:xfrm>
          <a:prstGeom prst="rect">
            <a:avLst/>
          </a:prstGeom>
        </p:spPr>
        <p:txBody>
          <a:bodyPr lIns="65022" tIns="65022" rIns="65022" bIns="65022"/>
          <a:lstStyle>
            <a:lvl1pPr defTabSz="1828864">
              <a:lnSpc>
                <a:spcPct val="90000"/>
              </a:lnSpc>
              <a:defRPr sz="8700">
                <a:latin typeface="Calibri Light"/>
                <a:ea typeface="Calibri Light"/>
                <a:cs typeface="Calibri Light"/>
                <a:sym typeface="Calibri Light"/>
              </a:defRPr>
            </a:lvl1pPr>
          </a:lstStyle>
          <a:p>
            <a:r>
              <a:t>Title Text</a:t>
            </a:r>
          </a:p>
        </p:txBody>
      </p:sp>
      <p:sp>
        <p:nvSpPr>
          <p:cNvPr id="70" name="Body Level One…"/>
          <p:cNvSpPr txBox="1">
            <a:spLocks noGrp="1"/>
          </p:cNvSpPr>
          <p:nvPr>
            <p:ph type="body" idx="1"/>
          </p:nvPr>
        </p:nvSpPr>
        <p:spPr>
          <a:xfrm>
            <a:off x="1676399" y="3651248"/>
            <a:ext cx="21031202" cy="8702679"/>
          </a:xfrm>
          <a:prstGeom prst="rect">
            <a:avLst/>
          </a:prstGeom>
        </p:spPr>
        <p:txBody>
          <a:bodyPr lIns="65022" tIns="65022" rIns="65022" bIns="65022"/>
          <a:lstStyle>
            <a:lvl1pPr marL="436292" indent="-436292" defTabSz="1828864">
              <a:lnSpc>
                <a:spcPct val="90000"/>
              </a:lnSpc>
              <a:spcBef>
                <a:spcPts val="1900"/>
              </a:spcBef>
              <a:buSzPct val="100000"/>
              <a:buFont typeface="Arial"/>
              <a:defRPr sz="5300">
                <a:latin typeface="Calibri"/>
                <a:ea typeface="Calibri"/>
                <a:cs typeface="Calibri"/>
                <a:sym typeface="Calibri"/>
              </a:defRPr>
            </a:lvl1pPr>
            <a:lvl2pPr marL="1151970" indent="-509010" defTabSz="1828864">
              <a:lnSpc>
                <a:spcPct val="90000"/>
              </a:lnSpc>
              <a:spcBef>
                <a:spcPts val="1900"/>
              </a:spcBef>
              <a:buSzPct val="100000"/>
              <a:buFont typeface="Arial"/>
              <a:defRPr sz="5300">
                <a:latin typeface="Calibri"/>
                <a:ea typeface="Calibri"/>
                <a:cs typeface="Calibri"/>
                <a:sym typeface="Calibri"/>
              </a:defRPr>
            </a:lvl2pPr>
            <a:lvl3pPr marL="1896732" indent="-610810" defTabSz="1828864">
              <a:lnSpc>
                <a:spcPct val="90000"/>
              </a:lnSpc>
              <a:spcBef>
                <a:spcPts val="1900"/>
              </a:spcBef>
              <a:buSzPct val="100000"/>
              <a:buFont typeface="Arial"/>
              <a:defRPr sz="5300">
                <a:latin typeface="Calibri"/>
                <a:ea typeface="Calibri"/>
                <a:cs typeface="Calibri"/>
                <a:sym typeface="Calibri"/>
              </a:defRPr>
            </a:lvl3pPr>
            <a:lvl4pPr marL="2607560" indent="-678679" defTabSz="1828864">
              <a:lnSpc>
                <a:spcPct val="90000"/>
              </a:lnSpc>
              <a:spcBef>
                <a:spcPts val="1900"/>
              </a:spcBef>
              <a:buSzPct val="100000"/>
              <a:buFont typeface="Arial"/>
              <a:defRPr sz="5300">
                <a:latin typeface="Calibri"/>
                <a:ea typeface="Calibri"/>
                <a:cs typeface="Calibri"/>
                <a:sym typeface="Calibri"/>
              </a:defRPr>
            </a:lvl4pPr>
            <a:lvl5pPr marL="3250521" indent="-678680" defTabSz="1828864">
              <a:lnSpc>
                <a:spcPct val="90000"/>
              </a:lnSpc>
              <a:spcBef>
                <a:spcPts val="1900"/>
              </a:spcBef>
              <a:buSzPct val="100000"/>
              <a:buFont typeface="Arial"/>
              <a:defRPr sz="53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22160990" y="12841355"/>
            <a:ext cx="425967" cy="472947"/>
          </a:xfrm>
          <a:prstGeom prst="rect">
            <a:avLst/>
          </a:prstGeom>
        </p:spPr>
        <p:txBody>
          <a:bodyPr lIns="65022" tIns="65022" rIns="65022" bIns="65022" anchor="ctr"/>
          <a:lstStyle>
            <a:lvl1pPr defTabSz="1828864">
              <a:lnSpc>
                <a:spcPct val="90000"/>
              </a:lnSpc>
              <a:defRPr sz="2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3" descr="Picture 3"/>
          <p:cNvPicPr>
            <a:picLocks noChangeAspect="1"/>
          </p:cNvPicPr>
          <p:nvPr/>
        </p:nvPicPr>
        <p:blipFill>
          <a:blip r:embed="rId8"/>
          <a:stretch>
            <a:fillRect/>
          </a:stretch>
        </p:blipFill>
        <p:spPr>
          <a:xfrm>
            <a:off x="695396" y="602209"/>
            <a:ext cx="2577504" cy="2672761"/>
          </a:xfrm>
          <a:prstGeom prst="rect">
            <a:avLst/>
          </a:prstGeom>
          <a:ln w="12700">
            <a:miter lim="400000"/>
          </a:ln>
        </p:spPr>
      </p:pic>
      <p:sp>
        <p:nvSpPr>
          <p:cNvPr id="3" name="Rectangle 5"/>
          <p:cNvSpPr/>
          <p:nvPr/>
        </p:nvSpPr>
        <p:spPr>
          <a:xfrm>
            <a:off x="582068" y="384172"/>
            <a:ext cx="2804161" cy="3108837"/>
          </a:xfrm>
          <a:prstGeom prst="rect">
            <a:avLst/>
          </a:prstGeom>
          <a:ln w="127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pPr>
              <a:defRPr sz="3200">
                <a:solidFill>
                  <a:srgbClr val="FFFFFF"/>
                </a:solidFill>
                <a:latin typeface="Helvetica Light"/>
                <a:ea typeface="Helvetica Light"/>
                <a:cs typeface="Helvetica Light"/>
                <a:sym typeface="Helvetica Light"/>
              </a:defRPr>
            </a:pPr>
            <a:endParaRPr/>
          </a:p>
        </p:txBody>
      </p:sp>
      <p:sp>
        <p:nvSpPr>
          <p:cNvPr id="4" name="Title Text"/>
          <p:cNvSpPr txBox="1">
            <a:spLocks noGrp="1"/>
          </p:cNvSpPr>
          <p:nvPr>
            <p:ph type="title"/>
          </p:nvPr>
        </p:nvSpPr>
        <p:spPr>
          <a:xfrm>
            <a:off x="1219200" y="449643"/>
            <a:ext cx="21945600" cy="24852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Title Text</a:t>
            </a:r>
          </a:p>
        </p:txBody>
      </p:sp>
      <p:sp>
        <p:nvSpPr>
          <p:cNvPr id="5" name="Body Level One…"/>
          <p:cNvSpPr txBox="1">
            <a:spLocks noGrp="1"/>
          </p:cNvSpPr>
          <p:nvPr>
            <p:ph type="body" idx="1"/>
          </p:nvPr>
        </p:nvSpPr>
        <p:spPr>
          <a:xfrm>
            <a:off x="1219200" y="2934906"/>
            <a:ext cx="21945600" cy="9582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atin typeface="Helvetica Light"/>
                <a:ea typeface="Helvetica Light"/>
                <a:cs typeface="Helvetica Light"/>
                <a:sym typeface="Helvetica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med"/>
  <p:txStyles>
    <p:titleStyle>
      <a:lvl1pPr marL="0" marR="0" indent="0" algn="ctr" defTabSz="825500" rtl="0" latinLnBrk="0">
        <a:lnSpc>
          <a:spcPct val="100000"/>
        </a:lnSpc>
        <a:spcBef>
          <a:spcPts val="0"/>
        </a:spcBef>
        <a:spcAft>
          <a:spcPts val="0"/>
        </a:spcAft>
        <a:buClrTx/>
        <a:buSzTx/>
        <a:buFontTx/>
        <a:buNone/>
        <a:tabLst/>
        <a:defRPr sz="12900" b="0" i="0" u="none" strike="noStrike" cap="none" spc="0" baseline="0">
          <a:solidFill>
            <a:srgbClr val="000000"/>
          </a:solidFill>
          <a:uFillTx/>
          <a:latin typeface="Flenja"/>
          <a:ea typeface="Flenja"/>
          <a:cs typeface="Flenja"/>
          <a:sym typeface="Flenja"/>
        </a:defRPr>
      </a:lvl1pPr>
      <a:lvl2pPr marL="0" marR="0" indent="0" algn="ctr" defTabSz="825500" rtl="0" latinLnBrk="0">
        <a:lnSpc>
          <a:spcPct val="100000"/>
        </a:lnSpc>
        <a:spcBef>
          <a:spcPts val="0"/>
        </a:spcBef>
        <a:spcAft>
          <a:spcPts val="0"/>
        </a:spcAft>
        <a:buClrTx/>
        <a:buSzTx/>
        <a:buFontTx/>
        <a:buNone/>
        <a:tabLst/>
        <a:defRPr sz="12900" b="0" i="0" u="none" strike="noStrike" cap="none" spc="0" baseline="0">
          <a:solidFill>
            <a:srgbClr val="000000"/>
          </a:solidFill>
          <a:uFillTx/>
          <a:latin typeface="Flenja"/>
          <a:ea typeface="Flenja"/>
          <a:cs typeface="Flenja"/>
          <a:sym typeface="Flenja"/>
        </a:defRPr>
      </a:lvl2pPr>
      <a:lvl3pPr marL="0" marR="0" indent="0" algn="ctr" defTabSz="825500" rtl="0" latinLnBrk="0">
        <a:lnSpc>
          <a:spcPct val="100000"/>
        </a:lnSpc>
        <a:spcBef>
          <a:spcPts val="0"/>
        </a:spcBef>
        <a:spcAft>
          <a:spcPts val="0"/>
        </a:spcAft>
        <a:buClrTx/>
        <a:buSzTx/>
        <a:buFontTx/>
        <a:buNone/>
        <a:tabLst/>
        <a:defRPr sz="12900" b="0" i="0" u="none" strike="noStrike" cap="none" spc="0" baseline="0">
          <a:solidFill>
            <a:srgbClr val="000000"/>
          </a:solidFill>
          <a:uFillTx/>
          <a:latin typeface="Flenja"/>
          <a:ea typeface="Flenja"/>
          <a:cs typeface="Flenja"/>
          <a:sym typeface="Flenja"/>
        </a:defRPr>
      </a:lvl3pPr>
      <a:lvl4pPr marL="0" marR="0" indent="0" algn="ctr" defTabSz="825500" rtl="0" latinLnBrk="0">
        <a:lnSpc>
          <a:spcPct val="100000"/>
        </a:lnSpc>
        <a:spcBef>
          <a:spcPts val="0"/>
        </a:spcBef>
        <a:spcAft>
          <a:spcPts val="0"/>
        </a:spcAft>
        <a:buClrTx/>
        <a:buSzTx/>
        <a:buFontTx/>
        <a:buNone/>
        <a:tabLst/>
        <a:defRPr sz="12900" b="0" i="0" u="none" strike="noStrike" cap="none" spc="0" baseline="0">
          <a:solidFill>
            <a:srgbClr val="000000"/>
          </a:solidFill>
          <a:uFillTx/>
          <a:latin typeface="Flenja"/>
          <a:ea typeface="Flenja"/>
          <a:cs typeface="Flenja"/>
          <a:sym typeface="Flenja"/>
        </a:defRPr>
      </a:lvl4pPr>
      <a:lvl5pPr marL="0" marR="0" indent="0" algn="ctr" defTabSz="825500" rtl="0" latinLnBrk="0">
        <a:lnSpc>
          <a:spcPct val="100000"/>
        </a:lnSpc>
        <a:spcBef>
          <a:spcPts val="0"/>
        </a:spcBef>
        <a:spcAft>
          <a:spcPts val="0"/>
        </a:spcAft>
        <a:buClrTx/>
        <a:buSzTx/>
        <a:buFontTx/>
        <a:buNone/>
        <a:tabLst/>
        <a:defRPr sz="12900" b="0" i="0" u="none" strike="noStrike" cap="none" spc="0" baseline="0">
          <a:solidFill>
            <a:srgbClr val="000000"/>
          </a:solidFill>
          <a:uFillTx/>
          <a:latin typeface="Flenja"/>
          <a:ea typeface="Flenja"/>
          <a:cs typeface="Flenja"/>
          <a:sym typeface="Flenja"/>
        </a:defRPr>
      </a:lvl5pPr>
      <a:lvl6pPr marL="0" marR="0" indent="0" algn="ctr" defTabSz="825500" rtl="0" latinLnBrk="0">
        <a:lnSpc>
          <a:spcPct val="100000"/>
        </a:lnSpc>
        <a:spcBef>
          <a:spcPts val="0"/>
        </a:spcBef>
        <a:spcAft>
          <a:spcPts val="0"/>
        </a:spcAft>
        <a:buClrTx/>
        <a:buSzTx/>
        <a:buFontTx/>
        <a:buNone/>
        <a:tabLst/>
        <a:defRPr sz="12900" b="0" i="0" u="none" strike="noStrike" cap="none" spc="0" baseline="0">
          <a:solidFill>
            <a:srgbClr val="000000"/>
          </a:solidFill>
          <a:uFillTx/>
          <a:latin typeface="Flenja"/>
          <a:ea typeface="Flenja"/>
          <a:cs typeface="Flenja"/>
          <a:sym typeface="Flenja"/>
        </a:defRPr>
      </a:lvl6pPr>
      <a:lvl7pPr marL="0" marR="0" indent="0" algn="ctr" defTabSz="825500" rtl="0" latinLnBrk="0">
        <a:lnSpc>
          <a:spcPct val="100000"/>
        </a:lnSpc>
        <a:spcBef>
          <a:spcPts val="0"/>
        </a:spcBef>
        <a:spcAft>
          <a:spcPts val="0"/>
        </a:spcAft>
        <a:buClrTx/>
        <a:buSzTx/>
        <a:buFontTx/>
        <a:buNone/>
        <a:tabLst/>
        <a:defRPr sz="12900" b="0" i="0" u="none" strike="noStrike" cap="none" spc="0" baseline="0">
          <a:solidFill>
            <a:srgbClr val="000000"/>
          </a:solidFill>
          <a:uFillTx/>
          <a:latin typeface="Flenja"/>
          <a:ea typeface="Flenja"/>
          <a:cs typeface="Flenja"/>
          <a:sym typeface="Flenja"/>
        </a:defRPr>
      </a:lvl7pPr>
      <a:lvl8pPr marL="0" marR="0" indent="0" algn="ctr" defTabSz="825500" rtl="0" latinLnBrk="0">
        <a:lnSpc>
          <a:spcPct val="100000"/>
        </a:lnSpc>
        <a:spcBef>
          <a:spcPts val="0"/>
        </a:spcBef>
        <a:spcAft>
          <a:spcPts val="0"/>
        </a:spcAft>
        <a:buClrTx/>
        <a:buSzTx/>
        <a:buFontTx/>
        <a:buNone/>
        <a:tabLst/>
        <a:defRPr sz="12900" b="0" i="0" u="none" strike="noStrike" cap="none" spc="0" baseline="0">
          <a:solidFill>
            <a:srgbClr val="000000"/>
          </a:solidFill>
          <a:uFillTx/>
          <a:latin typeface="Flenja"/>
          <a:ea typeface="Flenja"/>
          <a:cs typeface="Flenja"/>
          <a:sym typeface="Flenja"/>
        </a:defRPr>
      </a:lvl8pPr>
      <a:lvl9pPr marL="0" marR="0" indent="0" algn="ctr" defTabSz="825500" rtl="0" latinLnBrk="0">
        <a:lnSpc>
          <a:spcPct val="100000"/>
        </a:lnSpc>
        <a:spcBef>
          <a:spcPts val="0"/>
        </a:spcBef>
        <a:spcAft>
          <a:spcPts val="0"/>
        </a:spcAft>
        <a:buClrTx/>
        <a:buSzTx/>
        <a:buFontTx/>
        <a:buNone/>
        <a:tabLst/>
        <a:defRPr sz="12900" b="0" i="0" u="none" strike="noStrike" cap="none" spc="0" baseline="0">
          <a:solidFill>
            <a:srgbClr val="000000"/>
          </a:solidFill>
          <a:uFillTx/>
          <a:latin typeface="Flenja"/>
          <a:ea typeface="Flenja"/>
          <a:cs typeface="Flenja"/>
          <a:sym typeface="Flenja"/>
        </a:defRPr>
      </a:lvl9pPr>
    </p:titleStyle>
    <p:bodyStyle>
      <a:lvl1pPr marL="635000" marR="0" indent="-635000" algn="l" defTabSz="825500" rtl="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mn-lt"/>
          <a:ea typeface="+mn-ea"/>
          <a:cs typeface="+mn-cs"/>
          <a:sym typeface="Helvetica"/>
        </a:defRPr>
      </a:lvl1pPr>
      <a:lvl2pPr marL="1270000" marR="0" indent="-635000" algn="l" defTabSz="825500" rtl="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mn-lt"/>
          <a:ea typeface="+mn-ea"/>
          <a:cs typeface="+mn-cs"/>
          <a:sym typeface="Helvetica"/>
        </a:defRPr>
      </a:lvl2pPr>
      <a:lvl3pPr marL="1905000" marR="0" indent="-635000" algn="l" defTabSz="825500" rtl="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mn-lt"/>
          <a:ea typeface="+mn-ea"/>
          <a:cs typeface="+mn-cs"/>
          <a:sym typeface="Helvetica"/>
        </a:defRPr>
      </a:lvl3pPr>
      <a:lvl4pPr marL="2540000" marR="0" indent="-635000" algn="l" defTabSz="825500" rtl="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mn-lt"/>
          <a:ea typeface="+mn-ea"/>
          <a:cs typeface="+mn-cs"/>
          <a:sym typeface="Helvetica"/>
        </a:defRPr>
      </a:lvl4pPr>
      <a:lvl5pPr marL="3175000" marR="0" indent="-635000" algn="l" defTabSz="825500" rtl="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mn-lt"/>
          <a:ea typeface="+mn-ea"/>
          <a:cs typeface="+mn-cs"/>
          <a:sym typeface="Helvetica"/>
        </a:defRPr>
      </a:lvl5pPr>
      <a:lvl6pPr marL="3810000" marR="0" indent="-635000" algn="l" defTabSz="825500" rtl="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mn-lt"/>
          <a:ea typeface="+mn-ea"/>
          <a:cs typeface="+mn-cs"/>
          <a:sym typeface="Helvetica"/>
        </a:defRPr>
      </a:lvl6pPr>
      <a:lvl7pPr marL="4445000" marR="0" indent="-635000" algn="l" defTabSz="825500" rtl="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mn-lt"/>
          <a:ea typeface="+mn-ea"/>
          <a:cs typeface="+mn-cs"/>
          <a:sym typeface="Helvetica"/>
        </a:defRPr>
      </a:lvl7pPr>
      <a:lvl8pPr marL="5080000" marR="0" indent="-635000" algn="l" defTabSz="825500" rtl="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mn-lt"/>
          <a:ea typeface="+mn-ea"/>
          <a:cs typeface="+mn-cs"/>
          <a:sym typeface="Helvetica"/>
        </a:defRPr>
      </a:lvl8pPr>
      <a:lvl9pPr marL="5715000" marR="0" indent="-635000" algn="l" defTabSz="825500" rtl="0" latinLnBrk="0">
        <a:lnSpc>
          <a:spcPct val="100000"/>
        </a:lnSpc>
        <a:spcBef>
          <a:spcPts val="5200"/>
        </a:spcBef>
        <a:spcAft>
          <a:spcPts val="0"/>
        </a:spcAft>
        <a:buClrTx/>
        <a:buSzPct val="75000"/>
        <a:buFontTx/>
        <a:buChar char="•"/>
        <a:tabLst/>
        <a:defRPr sz="5200" b="0" i="0" u="none" strike="noStrike" cap="none" spc="0" baseline="0">
          <a:solidFill>
            <a:srgbClr val="000000"/>
          </a:solidFill>
          <a:uFillTx/>
          <a:latin typeface="+mn-lt"/>
          <a:ea typeface="+mn-ea"/>
          <a:cs typeface="+mn-cs"/>
          <a:sym typeface="Helvetica"/>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roven Winners®…"/>
          <p:cNvSpPr txBox="1">
            <a:spLocks noGrp="1"/>
          </p:cNvSpPr>
          <p:nvPr>
            <p:ph type="title"/>
          </p:nvPr>
        </p:nvSpPr>
        <p:spPr>
          <a:xfrm>
            <a:off x="1778000" y="3101428"/>
            <a:ext cx="20828000" cy="7513144"/>
          </a:xfrm>
          <a:prstGeom prst="rect">
            <a:avLst/>
          </a:prstGeom>
        </p:spPr>
        <p:txBody>
          <a:bodyPr/>
          <a:lstStyle/>
          <a:p>
            <a:pPr>
              <a:defRPr sz="15000">
                <a:latin typeface="Times New Roman"/>
                <a:ea typeface="Times New Roman"/>
                <a:cs typeface="Times New Roman"/>
                <a:sym typeface="Times New Roman"/>
              </a:defRPr>
            </a:pPr>
            <a:r>
              <a:t>Proven Winners</a:t>
            </a:r>
            <a:r>
              <a:rPr baseline="30279"/>
              <a:t>®</a:t>
            </a:r>
          </a:p>
          <a:p>
            <a:pPr>
              <a:defRPr sz="15000">
                <a:latin typeface="Times New Roman"/>
                <a:ea typeface="Times New Roman"/>
                <a:cs typeface="Times New Roman"/>
                <a:sym typeface="Times New Roman"/>
              </a:defRPr>
            </a:pPr>
            <a:r>
              <a:t>2020-2021 New Arrivals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Begonia Double Up Pink Grandé.jpg" descr="Begonia Double Up Pink Grandé.jpg"/>
          <p:cNvPicPr>
            <a:picLocks noChangeAspect="1"/>
          </p:cNvPicPr>
          <p:nvPr/>
        </p:nvPicPr>
        <p:blipFill>
          <a:blip r:embed="rId2"/>
          <a:stretch>
            <a:fillRect/>
          </a:stretch>
        </p:blipFill>
        <p:spPr>
          <a:xfrm>
            <a:off x="7130498" y="1879600"/>
            <a:ext cx="10123004" cy="10599121"/>
          </a:xfrm>
          <a:prstGeom prst="rect">
            <a:avLst/>
          </a:prstGeom>
          <a:ln w="12700">
            <a:miter lim="400000"/>
          </a:ln>
        </p:spPr>
      </p:pic>
      <p:sp>
        <p:nvSpPr>
          <p:cNvPr id="152"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153"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154"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155" name="Double Up™ Pink"/>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Double Up</a:t>
            </a:r>
            <a:r>
              <a:rPr baseline="31999"/>
              <a:t>™</a:t>
            </a:r>
            <a:r>
              <a:t> Pink</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158"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Double Up</a:t>
            </a:r>
            <a:r>
              <a:rPr baseline="31999"/>
              <a:t>™</a:t>
            </a:r>
            <a:r>
              <a:t> Red Begonia</a:t>
            </a:r>
          </a:p>
          <a:p>
            <a:pPr algn="l">
              <a:defRPr sz="6000">
                <a:latin typeface="Times New Roman"/>
                <a:ea typeface="Times New Roman"/>
                <a:cs typeface="Times New Roman"/>
                <a:sym typeface="Times New Roman"/>
              </a:defRPr>
            </a:pPr>
            <a:r>
              <a:rPr i="1"/>
              <a:t>Begonia</a:t>
            </a:r>
          </a:p>
        </p:txBody>
      </p:sp>
      <p:sp>
        <p:nvSpPr>
          <p:cNvPr id="159" name="Text Placeholder 2"/>
          <p:cNvSpPr txBox="1">
            <a:spLocks noGrp="1"/>
          </p:cNvSpPr>
          <p:nvPr>
            <p:ph type="body" sz="quarter" idx="1"/>
          </p:nvPr>
        </p:nvSpPr>
        <p:spPr>
          <a:xfrm>
            <a:off x="14304297" y="7730359"/>
            <a:ext cx="9747831" cy="5543764"/>
          </a:xfrm>
          <a:prstGeom prst="rect">
            <a:avLst/>
          </a:prstGeom>
        </p:spPr>
        <p:txBody>
          <a:bodyPr/>
          <a:lstStyle/>
          <a:p>
            <a:pPr marL="486155" indent="-486155" defTabSz="718184">
              <a:spcBef>
                <a:spcPts val="1300"/>
              </a:spcBef>
              <a:defRPr sz="3132"/>
            </a:pPr>
            <a:endParaRPr/>
          </a:p>
          <a:p>
            <a:pPr marL="486155" indent="-486155" defTabSz="718184">
              <a:spcBef>
                <a:spcPts val="1300"/>
              </a:spcBef>
              <a:defRPr sz="3132"/>
            </a:pPr>
            <a:r>
              <a:t>Self-cleaning flowers reduce the incidence of botrytis</a:t>
            </a:r>
          </a:p>
          <a:p>
            <a:pPr marL="486155" indent="-486155" defTabSz="718184">
              <a:spcBef>
                <a:spcPts val="1300"/>
              </a:spcBef>
              <a:defRPr sz="3132"/>
            </a:pPr>
            <a:r>
              <a:t>Daylength neutral; can be produced any time of year</a:t>
            </a:r>
          </a:p>
          <a:p>
            <a:pPr marL="486155" indent="-486155" defTabSz="718184">
              <a:spcBef>
                <a:spcPts val="1300"/>
              </a:spcBef>
              <a:defRPr sz="3132"/>
            </a:pPr>
            <a:r>
              <a:t>Grow in 4.25 Grande™ containers, monocultures and landscapes</a:t>
            </a:r>
          </a:p>
          <a:p>
            <a:pPr marL="486155" indent="-486155" defTabSz="718184">
              <a:spcBef>
                <a:spcPts val="1300"/>
              </a:spcBef>
              <a:defRPr sz="3132"/>
            </a:pPr>
            <a:r>
              <a:t>8-18” height; 8-14” spread</a:t>
            </a:r>
          </a:p>
          <a:p>
            <a:pPr marL="486155" indent="-486155" defTabSz="718184">
              <a:spcBef>
                <a:spcPts val="1300"/>
              </a:spcBef>
              <a:defRPr sz="3132"/>
            </a:pPr>
            <a:r>
              <a:t>Sun or shade</a:t>
            </a:r>
          </a:p>
          <a:p>
            <a:pPr marL="486155" indent="-486155" defTabSz="718184">
              <a:spcBef>
                <a:spcPts val="1300"/>
              </a:spcBef>
              <a:defRPr sz="3132"/>
            </a:pPr>
            <a:r>
              <a:t>Vigor 2</a:t>
            </a:r>
          </a:p>
        </p:txBody>
      </p:sp>
      <p:sp>
        <p:nvSpPr>
          <p:cNvPr id="160"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161"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162"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163"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164"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165"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166" name="This new vegetative wax begonia makes an outstanding 4” crop in production; blooms early and goes long. Plants have excellent vigor with dark foliage and double red flowers."/>
          <p:cNvSpPr txBox="1"/>
          <p:nvPr/>
        </p:nvSpPr>
        <p:spPr>
          <a:xfrm>
            <a:off x="14565535" y="53827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This new vegetative wax begonia makes an outstanding 4” crop in production; blooms early and goes long. Plants have excellent vigor with dark foliage and double red flowers. </a:t>
            </a:r>
          </a:p>
        </p:txBody>
      </p:sp>
      <p:sp>
        <p:nvSpPr>
          <p:cNvPr id="167" name="Line"/>
          <p:cNvSpPr/>
          <p:nvPr/>
        </p:nvSpPr>
        <p:spPr>
          <a:xfrm flipV="1">
            <a:off x="14300233" y="5319448"/>
            <a:ext cx="1" cy="27790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168" name="Begonia Double Up Red mono.jpg" descr="Begonia Double Up Red mono.jpg"/>
          <p:cNvPicPr>
            <a:picLocks noChangeAspect="1"/>
          </p:cNvPicPr>
          <p:nvPr/>
        </p:nvPicPr>
        <p:blipFill>
          <a:blip r:embed="rId3"/>
          <a:stretch>
            <a:fillRect/>
          </a:stretch>
        </p:blipFill>
        <p:spPr>
          <a:xfrm>
            <a:off x="2560347" y="3732069"/>
            <a:ext cx="9122083" cy="9238884"/>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171"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172"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173" name="Double Up™ Red"/>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Double Up</a:t>
            </a:r>
            <a:r>
              <a:rPr baseline="31999"/>
              <a:t>™</a:t>
            </a:r>
            <a:r>
              <a:t> Red</a:t>
            </a:r>
          </a:p>
        </p:txBody>
      </p:sp>
      <p:pic>
        <p:nvPicPr>
          <p:cNvPr id="174" name="Begonia Double Up Red.jpg" descr="Begonia Double Up Red.jpg"/>
          <p:cNvPicPr>
            <a:picLocks noChangeAspect="1"/>
          </p:cNvPicPr>
          <p:nvPr/>
        </p:nvPicPr>
        <p:blipFill>
          <a:blip r:embed="rId3"/>
          <a:stretch>
            <a:fillRect/>
          </a:stretch>
        </p:blipFill>
        <p:spPr>
          <a:xfrm rot="5400000">
            <a:off x="7535333" y="84666"/>
            <a:ext cx="9313334" cy="13970001"/>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177"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178"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179" name="Double Up™ Red"/>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Double Up</a:t>
            </a:r>
            <a:r>
              <a:rPr baseline="31999"/>
              <a:t>™</a:t>
            </a:r>
            <a:r>
              <a:t> Red</a:t>
            </a:r>
          </a:p>
        </p:txBody>
      </p:sp>
      <p:pic>
        <p:nvPicPr>
          <p:cNvPr id="180" name="Begonia Double Up Red Grandé.jpg" descr="Begonia Double Up Red Grandé.jpg"/>
          <p:cNvPicPr>
            <a:picLocks noChangeAspect="1"/>
          </p:cNvPicPr>
          <p:nvPr/>
        </p:nvPicPr>
        <p:blipFill>
          <a:blip r:embed="rId3"/>
          <a:stretch>
            <a:fillRect/>
          </a:stretch>
        </p:blipFill>
        <p:spPr>
          <a:xfrm>
            <a:off x="8087864" y="1798042"/>
            <a:ext cx="8233672" cy="1085750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183"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Double Up</a:t>
            </a:r>
            <a:r>
              <a:rPr baseline="31999"/>
              <a:t>™</a:t>
            </a:r>
            <a:r>
              <a:t> White</a:t>
            </a:r>
          </a:p>
          <a:p>
            <a:pPr algn="l">
              <a:defRPr sz="6000">
                <a:latin typeface="Times New Roman"/>
                <a:ea typeface="Times New Roman"/>
                <a:cs typeface="Times New Roman"/>
                <a:sym typeface="Times New Roman"/>
              </a:defRPr>
            </a:pPr>
            <a:r>
              <a:rPr i="1"/>
              <a:t>Begonia</a:t>
            </a:r>
          </a:p>
        </p:txBody>
      </p:sp>
      <p:sp>
        <p:nvSpPr>
          <p:cNvPr id="184" name="Text Placeholder 2"/>
          <p:cNvSpPr txBox="1">
            <a:spLocks noGrp="1"/>
          </p:cNvSpPr>
          <p:nvPr>
            <p:ph type="body" sz="quarter" idx="1"/>
          </p:nvPr>
        </p:nvSpPr>
        <p:spPr>
          <a:xfrm>
            <a:off x="14304297" y="7730359"/>
            <a:ext cx="9657395" cy="5524296"/>
          </a:xfrm>
          <a:prstGeom prst="rect">
            <a:avLst/>
          </a:prstGeom>
        </p:spPr>
        <p:txBody>
          <a:bodyPr/>
          <a:lstStyle/>
          <a:p>
            <a:pPr marL="480567" indent="-480567" defTabSz="709930">
              <a:spcBef>
                <a:spcPts val="1200"/>
              </a:spcBef>
              <a:defRPr sz="3096"/>
            </a:pPr>
            <a:endParaRPr/>
          </a:p>
          <a:p>
            <a:pPr marL="480567" indent="-480567" defTabSz="709930">
              <a:spcBef>
                <a:spcPts val="1200"/>
              </a:spcBef>
              <a:defRPr sz="3096"/>
            </a:pPr>
            <a:r>
              <a:t>Self-cleaning flowers reduce the incidence of botrytis</a:t>
            </a:r>
          </a:p>
          <a:p>
            <a:pPr marL="480567" indent="-480567" defTabSz="709930">
              <a:spcBef>
                <a:spcPts val="1200"/>
              </a:spcBef>
              <a:defRPr sz="3096"/>
            </a:pPr>
            <a:r>
              <a:t>Daylength neutral; can be produced any time of year</a:t>
            </a:r>
          </a:p>
          <a:p>
            <a:pPr marL="480567" indent="-480567" defTabSz="709930">
              <a:spcBef>
                <a:spcPts val="1200"/>
              </a:spcBef>
              <a:defRPr sz="3096"/>
            </a:pPr>
            <a:r>
              <a:t>Grow in 4.25 Grande™ containers, monocultures and landscapes</a:t>
            </a:r>
          </a:p>
          <a:p>
            <a:pPr marL="480567" indent="-480567" defTabSz="709930">
              <a:spcBef>
                <a:spcPts val="1200"/>
              </a:spcBef>
              <a:defRPr sz="3096"/>
            </a:pPr>
            <a:r>
              <a:t>8-18” height; 8-14” spread</a:t>
            </a:r>
          </a:p>
          <a:p>
            <a:pPr marL="480567" indent="-480567" defTabSz="709930">
              <a:spcBef>
                <a:spcPts val="1200"/>
              </a:spcBef>
              <a:defRPr sz="3096"/>
            </a:pPr>
            <a:r>
              <a:t>Sun or shade</a:t>
            </a:r>
          </a:p>
          <a:p>
            <a:pPr marL="480567" indent="-480567" defTabSz="709930">
              <a:spcBef>
                <a:spcPts val="1200"/>
              </a:spcBef>
              <a:defRPr sz="3096"/>
            </a:pPr>
            <a:r>
              <a:t>Vigor 2</a:t>
            </a:r>
          </a:p>
        </p:txBody>
      </p:sp>
      <p:sp>
        <p:nvSpPr>
          <p:cNvPr id="185"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186"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187"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188"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189"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190"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191" name="This new vegetative wax begonia makes an outstanding 4” crop in production; blooms early and goes long. Superb contrast between dark foliage and double white flowers."/>
          <p:cNvSpPr txBox="1"/>
          <p:nvPr/>
        </p:nvSpPr>
        <p:spPr>
          <a:xfrm>
            <a:off x="14565535" y="53700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This new vegetative wax begonia makes an outstanding 4” crop in production; blooms early and goes long. Superb contrast between dark foliage and double white flowers. </a:t>
            </a:r>
          </a:p>
        </p:txBody>
      </p:sp>
      <p:sp>
        <p:nvSpPr>
          <p:cNvPr id="192" name="Line"/>
          <p:cNvSpPr/>
          <p:nvPr/>
        </p:nvSpPr>
        <p:spPr>
          <a:xfrm flipV="1">
            <a:off x="14300233" y="5319448"/>
            <a:ext cx="1" cy="27282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193" name="Begonia Double Up White mono.jpg" descr="Begonia Double Up White mono.jpg"/>
          <p:cNvPicPr>
            <a:picLocks noChangeAspect="1"/>
          </p:cNvPicPr>
          <p:nvPr/>
        </p:nvPicPr>
        <p:blipFill>
          <a:blip r:embed="rId3"/>
          <a:stretch>
            <a:fillRect/>
          </a:stretch>
        </p:blipFill>
        <p:spPr>
          <a:xfrm>
            <a:off x="2696463" y="3711398"/>
            <a:ext cx="8630975" cy="895561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196"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197"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198" name="Double Up™ White"/>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Double Up</a:t>
            </a:r>
            <a:r>
              <a:rPr baseline="31999"/>
              <a:t>™</a:t>
            </a:r>
            <a:r>
              <a:t> White</a:t>
            </a:r>
          </a:p>
        </p:txBody>
      </p:sp>
      <p:pic>
        <p:nvPicPr>
          <p:cNvPr id="199" name="Begonia Double Up White.jpg" descr="Begonia Double Up White.jpg"/>
          <p:cNvPicPr>
            <a:picLocks noChangeAspect="1"/>
          </p:cNvPicPr>
          <p:nvPr/>
        </p:nvPicPr>
        <p:blipFill>
          <a:blip r:embed="rId3"/>
          <a:stretch>
            <a:fillRect/>
          </a:stretch>
        </p:blipFill>
        <p:spPr>
          <a:xfrm>
            <a:off x="5207000" y="2413000"/>
            <a:ext cx="13970000" cy="9313333"/>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Begonia Double Up White Grandé.jpg" descr="Begonia Double Up White Grandé.jpg"/>
          <p:cNvPicPr>
            <a:picLocks noChangeAspect="1"/>
          </p:cNvPicPr>
          <p:nvPr/>
        </p:nvPicPr>
        <p:blipFill>
          <a:blip r:embed="rId2"/>
          <a:stretch>
            <a:fillRect/>
          </a:stretch>
        </p:blipFill>
        <p:spPr>
          <a:xfrm>
            <a:off x="7783895" y="1655960"/>
            <a:ext cx="8689210" cy="10970222"/>
          </a:xfrm>
          <a:prstGeom prst="rect">
            <a:avLst/>
          </a:prstGeom>
          <a:ln w="12700">
            <a:miter lim="400000"/>
          </a:ln>
        </p:spPr>
      </p:pic>
      <p:sp>
        <p:nvSpPr>
          <p:cNvPr id="202"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203"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204"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205" name="Double Up™ White"/>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Double Up</a:t>
            </a:r>
            <a:r>
              <a:rPr baseline="31999"/>
              <a:t>™</a:t>
            </a:r>
            <a:r>
              <a:t> White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208"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Superbells</a:t>
            </a:r>
            <a:r>
              <a:rPr baseline="31999"/>
              <a:t>®</a:t>
            </a:r>
            <a:r>
              <a:t> Coral Sun</a:t>
            </a:r>
          </a:p>
          <a:p>
            <a:pPr algn="l">
              <a:defRPr sz="6000">
                <a:latin typeface="Times New Roman"/>
                <a:ea typeface="Times New Roman"/>
                <a:cs typeface="Times New Roman"/>
                <a:sym typeface="Times New Roman"/>
              </a:defRPr>
            </a:pPr>
            <a:r>
              <a:rPr i="1"/>
              <a:t>Calibrachoa</a:t>
            </a:r>
          </a:p>
        </p:txBody>
      </p:sp>
      <p:sp>
        <p:nvSpPr>
          <p:cNvPr id="209" name="Text Placeholder 2"/>
          <p:cNvSpPr txBox="1">
            <a:spLocks noGrp="1"/>
          </p:cNvSpPr>
          <p:nvPr>
            <p:ph type="body" sz="quarter" idx="1"/>
          </p:nvPr>
        </p:nvSpPr>
        <p:spPr>
          <a:xfrm>
            <a:off x="14304297" y="7730359"/>
            <a:ext cx="9569294" cy="5543764"/>
          </a:xfrm>
          <a:prstGeom prst="rect">
            <a:avLst/>
          </a:prstGeom>
        </p:spPr>
        <p:txBody>
          <a:bodyPr>
            <a:normAutofit lnSpcReduction="10000"/>
          </a:bodyPr>
          <a:lstStyle/>
          <a:p>
            <a:pPr marL="536447" indent="-536447" defTabSz="792479">
              <a:spcBef>
                <a:spcPts val="1400"/>
              </a:spcBef>
              <a:defRPr sz="3455"/>
            </a:pPr>
            <a:endParaRPr/>
          </a:p>
          <a:p>
            <a:pPr marL="536447" indent="-536447" defTabSz="792479">
              <a:spcBef>
                <a:spcPts val="1400"/>
              </a:spcBef>
              <a:defRPr sz="3455"/>
            </a:pPr>
            <a:r>
              <a:t>Early to bloom</a:t>
            </a:r>
          </a:p>
          <a:p>
            <a:pPr marL="536447" indent="-536447" defTabSz="792479">
              <a:spcBef>
                <a:spcPts val="1400"/>
              </a:spcBef>
              <a:defRPr sz="3455"/>
            </a:pPr>
            <a:r>
              <a:t>Screened for </a:t>
            </a:r>
            <a:r>
              <a:rPr i="1"/>
              <a:t>Thielaviopsis</a:t>
            </a:r>
            <a:r>
              <a:t> resistance</a:t>
            </a:r>
          </a:p>
          <a:p>
            <a:pPr marL="536447" indent="-536447" defTabSz="792479">
              <a:spcBef>
                <a:spcPts val="1400"/>
              </a:spcBef>
              <a:defRPr sz="3455"/>
            </a:pPr>
            <a:r>
              <a:t>Grow in 4.25 Grande™ containers, hanging baskets, window boxes, recipes and monocultures</a:t>
            </a:r>
          </a:p>
          <a:p>
            <a:pPr marL="536447" indent="-536447" defTabSz="792479">
              <a:spcBef>
                <a:spcPts val="1400"/>
              </a:spcBef>
              <a:defRPr sz="3455"/>
            </a:pPr>
            <a:r>
              <a:t>6-12” height; 12-24” spread</a:t>
            </a:r>
          </a:p>
          <a:p>
            <a:pPr marL="536447" indent="-536447" defTabSz="792479">
              <a:spcBef>
                <a:spcPts val="1400"/>
              </a:spcBef>
              <a:defRPr sz="3455"/>
            </a:pPr>
            <a:r>
              <a:t>Part sun to sun</a:t>
            </a:r>
          </a:p>
          <a:p>
            <a:pPr marL="536447" indent="-536447" defTabSz="792479">
              <a:spcBef>
                <a:spcPts val="1400"/>
              </a:spcBef>
              <a:defRPr sz="3455"/>
            </a:pPr>
            <a:r>
              <a:t>Vigor 2</a:t>
            </a:r>
          </a:p>
        </p:txBody>
      </p:sp>
      <p:sp>
        <p:nvSpPr>
          <p:cNvPr id="210"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211"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212"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213"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214"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215"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216" name="This tropical coral and sunny yellow bicolor is easy to mix with other sun-loving plants in recipes. A beautifully mounded habit blanketed in color makes it irresistible at retail."/>
          <p:cNvSpPr txBox="1"/>
          <p:nvPr/>
        </p:nvSpPr>
        <p:spPr>
          <a:xfrm>
            <a:off x="14565535" y="53827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This tropical coral and sunny yellow bicolor is easy to mix with other sun-loving plants in recipes. A beautifully mounded habit blanketed in color makes it irresistible at retail. </a:t>
            </a:r>
          </a:p>
        </p:txBody>
      </p:sp>
      <p:sp>
        <p:nvSpPr>
          <p:cNvPr id="217" name="Line"/>
          <p:cNvSpPr/>
          <p:nvPr/>
        </p:nvSpPr>
        <p:spPr>
          <a:xfrm flipV="1">
            <a:off x="14300233" y="5319448"/>
            <a:ext cx="1" cy="27536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218" name="Superbells Coral Sun mono.jpg" descr="Superbells Coral Sun mono.jpg"/>
          <p:cNvPicPr>
            <a:picLocks noChangeAspect="1"/>
          </p:cNvPicPr>
          <p:nvPr/>
        </p:nvPicPr>
        <p:blipFill>
          <a:blip r:embed="rId3"/>
          <a:stretch>
            <a:fillRect/>
          </a:stretch>
        </p:blipFill>
        <p:spPr>
          <a:xfrm>
            <a:off x="1341351" y="3987815"/>
            <a:ext cx="11341199" cy="8379699"/>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221"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222"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223" name="Superbells® Coral Sun"/>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Superbells</a:t>
            </a:r>
            <a:r>
              <a:rPr baseline="31999"/>
              <a:t>®</a:t>
            </a:r>
            <a:r>
              <a:t> Coral Sun</a:t>
            </a:r>
          </a:p>
        </p:txBody>
      </p:sp>
      <p:pic>
        <p:nvPicPr>
          <p:cNvPr id="224" name="Superbells Coral Sun.jpg" descr="Superbells Coral Sun.jpg"/>
          <p:cNvPicPr>
            <a:picLocks noChangeAspect="1"/>
          </p:cNvPicPr>
          <p:nvPr/>
        </p:nvPicPr>
        <p:blipFill>
          <a:blip r:embed="rId3"/>
          <a:stretch>
            <a:fillRect/>
          </a:stretch>
        </p:blipFill>
        <p:spPr>
          <a:xfrm rot="5400000">
            <a:off x="7535333" y="84666"/>
            <a:ext cx="9313334" cy="13970001"/>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Superbells Coral Sun Grandé.jpg" descr="Superbells Coral Sun Grandé.jpg"/>
          <p:cNvPicPr>
            <a:picLocks noChangeAspect="1"/>
          </p:cNvPicPr>
          <p:nvPr/>
        </p:nvPicPr>
        <p:blipFill>
          <a:blip r:embed="rId2"/>
          <a:stretch>
            <a:fillRect/>
          </a:stretch>
        </p:blipFill>
        <p:spPr>
          <a:xfrm>
            <a:off x="7057943" y="1981993"/>
            <a:ext cx="10268114" cy="10210008"/>
          </a:xfrm>
          <a:prstGeom prst="rect">
            <a:avLst/>
          </a:prstGeom>
          <a:ln w="12700">
            <a:miter lim="400000"/>
          </a:ln>
        </p:spPr>
      </p:pic>
      <p:sp>
        <p:nvSpPr>
          <p:cNvPr id="227"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228"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229"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230" name="Superbells® Coral Sun"/>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Superbells</a:t>
            </a:r>
            <a:r>
              <a:rPr baseline="31999"/>
              <a:t>®</a:t>
            </a:r>
            <a:r>
              <a:t> Coral Sun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83"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Double Delight</a:t>
            </a:r>
            <a:r>
              <a:rPr baseline="31999"/>
              <a:t>™</a:t>
            </a:r>
            <a:r>
              <a:t> Blush Rose</a:t>
            </a:r>
          </a:p>
          <a:p>
            <a:pPr algn="l">
              <a:defRPr sz="6000">
                <a:latin typeface="Times New Roman"/>
                <a:ea typeface="Times New Roman"/>
                <a:cs typeface="Times New Roman"/>
                <a:sym typeface="Times New Roman"/>
              </a:defRPr>
            </a:pPr>
            <a:r>
              <a:rPr i="1"/>
              <a:t>Begonia</a:t>
            </a:r>
          </a:p>
        </p:txBody>
      </p:sp>
      <p:sp>
        <p:nvSpPr>
          <p:cNvPr id="84" name="Text Placeholder 2"/>
          <p:cNvSpPr txBox="1">
            <a:spLocks noGrp="1"/>
          </p:cNvSpPr>
          <p:nvPr>
            <p:ph type="body" sz="quarter" idx="1"/>
          </p:nvPr>
        </p:nvSpPr>
        <p:spPr>
          <a:xfrm>
            <a:off x="14304297" y="7730359"/>
            <a:ext cx="9569294" cy="5543764"/>
          </a:xfrm>
          <a:prstGeom prst="rect">
            <a:avLst/>
          </a:prstGeom>
        </p:spPr>
        <p:txBody>
          <a:bodyPr/>
          <a:lstStyle/>
          <a:p>
            <a:pPr>
              <a:defRPr sz="3600"/>
            </a:pPr>
            <a:endParaRPr/>
          </a:p>
          <a:p>
            <a:pPr>
              <a:defRPr sz="3600"/>
            </a:pPr>
            <a:r>
              <a:t>More tolerant of </a:t>
            </a:r>
            <a:r>
              <a:rPr i="1"/>
              <a:t>Xanthomonas</a:t>
            </a:r>
            <a:r>
              <a:t> than other series</a:t>
            </a:r>
          </a:p>
          <a:p>
            <a:pPr>
              <a:defRPr sz="3600"/>
            </a:pPr>
            <a:r>
              <a:t>Grow in 4.25 Grande™ containers, hanging baskets, window boxes and monocultures</a:t>
            </a:r>
          </a:p>
          <a:p>
            <a:pPr>
              <a:defRPr sz="3600"/>
            </a:pPr>
            <a:r>
              <a:t>8-14” height; 12-24” spread</a:t>
            </a:r>
          </a:p>
          <a:p>
            <a:pPr>
              <a:defRPr sz="3600"/>
            </a:pPr>
            <a:r>
              <a:t>Part sun to sun (full sun in the North)</a:t>
            </a:r>
          </a:p>
          <a:p>
            <a:pPr>
              <a:defRPr sz="3600"/>
            </a:pPr>
            <a:r>
              <a:t>Vigor 2</a:t>
            </a:r>
          </a:p>
        </p:txBody>
      </p:sp>
      <p:sp>
        <p:nvSpPr>
          <p:cNvPr id="85"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86"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87"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88"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89"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90"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91" name="An abundance of cascading, soft pink blossoms exude a pleasant, citrus-like fragrance. Increased vigor, branching, flower count and sun tolerance make this new begonia a delight to grow."/>
          <p:cNvSpPr txBox="1"/>
          <p:nvPr/>
        </p:nvSpPr>
        <p:spPr>
          <a:xfrm>
            <a:off x="14555322" y="5334854"/>
            <a:ext cx="8872779" cy="2627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An abundance of cascading, soft pink blossoms exude a pleasant, citrus-like fragrance. Increased vigor, branching, flower count and sun tolerance make this new begonia a delight to grow.</a:t>
            </a:r>
          </a:p>
        </p:txBody>
      </p:sp>
      <p:sp>
        <p:nvSpPr>
          <p:cNvPr id="92" name="Line"/>
          <p:cNvSpPr/>
          <p:nvPr/>
        </p:nvSpPr>
        <p:spPr>
          <a:xfrm flipV="1">
            <a:off x="14300234" y="5319448"/>
            <a:ext cx="1" cy="2657872"/>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93" name="Begonia Double Delight Blush Rose mono.jpg" descr="Begonia Double Delight Blush Rose mono.jpg"/>
          <p:cNvPicPr>
            <a:picLocks noChangeAspect="1"/>
          </p:cNvPicPr>
          <p:nvPr/>
        </p:nvPicPr>
        <p:blipFill>
          <a:blip r:embed="rId3"/>
          <a:stretch>
            <a:fillRect/>
          </a:stretch>
        </p:blipFill>
        <p:spPr>
          <a:xfrm>
            <a:off x="1209908" y="3899075"/>
            <a:ext cx="11895919" cy="849248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Colocasia Coffee Cups mono copy.jpg" descr="Colocasia Coffee Cups mono copy.jpg"/>
          <p:cNvPicPr>
            <a:picLocks noChangeAspect="1"/>
          </p:cNvPicPr>
          <p:nvPr/>
        </p:nvPicPr>
        <p:blipFill rotWithShape="1">
          <a:blip r:embed="rId2"/>
          <a:srcRect l="1117" t="-284" r="-1117" b="284"/>
          <a:stretch/>
        </p:blipFill>
        <p:spPr>
          <a:xfrm>
            <a:off x="2518707" y="2793071"/>
            <a:ext cx="9673293" cy="10454734"/>
          </a:xfrm>
          <a:prstGeom prst="snip2SameRect">
            <a:avLst/>
          </a:prstGeom>
          <a:ln w="12700">
            <a:miter lim="400000"/>
          </a:ln>
        </p:spPr>
      </p:pic>
      <p:sp>
        <p:nvSpPr>
          <p:cNvPr id="233"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234"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‘Coffee Cups’</a:t>
            </a:r>
          </a:p>
          <a:p>
            <a:pPr algn="l">
              <a:defRPr sz="6000">
                <a:latin typeface="Times New Roman"/>
                <a:ea typeface="Times New Roman"/>
                <a:cs typeface="Times New Roman"/>
                <a:sym typeface="Times New Roman"/>
              </a:defRPr>
            </a:pPr>
            <a:r>
              <a:rPr i="1"/>
              <a:t>Colocasia</a:t>
            </a:r>
          </a:p>
        </p:txBody>
      </p:sp>
      <p:sp>
        <p:nvSpPr>
          <p:cNvPr id="235" name="Text Placeholder 2"/>
          <p:cNvSpPr txBox="1">
            <a:spLocks noGrp="1"/>
          </p:cNvSpPr>
          <p:nvPr>
            <p:ph type="body" sz="quarter" idx="1"/>
          </p:nvPr>
        </p:nvSpPr>
        <p:spPr>
          <a:xfrm>
            <a:off x="14304297" y="7730359"/>
            <a:ext cx="9569294" cy="5543764"/>
          </a:xfrm>
          <a:prstGeom prst="rect">
            <a:avLst/>
          </a:prstGeom>
        </p:spPr>
        <p:txBody>
          <a:bodyPr/>
          <a:lstStyle/>
          <a:p>
            <a:pPr>
              <a:defRPr sz="3600"/>
            </a:pPr>
            <a:endParaRPr/>
          </a:p>
          <a:p>
            <a:pPr>
              <a:defRPr sz="3600"/>
            </a:pPr>
            <a:r>
              <a:t>Dynamic “thriller” for large combinations</a:t>
            </a:r>
          </a:p>
          <a:p>
            <a:pPr>
              <a:defRPr sz="3600"/>
            </a:pPr>
            <a:r>
              <a:t>Grow in 1.0 Royale™ containers, recipes, monocultures and landscapes </a:t>
            </a:r>
          </a:p>
          <a:p>
            <a:pPr>
              <a:defRPr sz="3600"/>
            </a:pPr>
            <a:r>
              <a:t>36-60” height; 36-60” spread</a:t>
            </a:r>
          </a:p>
          <a:p>
            <a:pPr>
              <a:defRPr sz="3600"/>
            </a:pPr>
            <a:r>
              <a:t>Part sun to sun</a:t>
            </a:r>
          </a:p>
          <a:p>
            <a:pPr>
              <a:defRPr sz="3600"/>
            </a:pPr>
            <a:r>
              <a:t>Vigor 3</a:t>
            </a:r>
          </a:p>
        </p:txBody>
      </p:sp>
      <p:sp>
        <p:nvSpPr>
          <p:cNvPr id="236"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237"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238"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239"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240" name="PWNumber1plantbrandOutlined.jpg" descr="PWNumber1plantbrandOutlined.jpg"/>
          <p:cNvPicPr>
            <a:picLocks noChangeAspect="1"/>
          </p:cNvPicPr>
          <p:nvPr/>
        </p:nvPicPr>
        <p:blipFill>
          <a:blip r:embed="rId3"/>
          <a:stretch>
            <a:fillRect/>
          </a:stretch>
        </p:blipFill>
        <p:spPr>
          <a:xfrm>
            <a:off x="855550" y="714592"/>
            <a:ext cx="2684995" cy="2657820"/>
          </a:xfrm>
          <a:prstGeom prst="rect">
            <a:avLst/>
          </a:prstGeom>
          <a:ln w="12700">
            <a:miter lim="400000"/>
          </a:ln>
        </p:spPr>
      </p:pic>
      <p:sp>
        <p:nvSpPr>
          <p:cNvPr id="241"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242" name="Capitalize on the tropical trend by adding this distinctive Colocasia with dramatically cupped, olive green foliage and mocha accents."/>
          <p:cNvSpPr txBox="1"/>
          <p:nvPr/>
        </p:nvSpPr>
        <p:spPr>
          <a:xfrm>
            <a:off x="14565535" y="5382718"/>
            <a:ext cx="8872779" cy="2119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1500"/>
              </a:spcBef>
              <a:defRPr sz="3500">
                <a:latin typeface="Arial"/>
                <a:ea typeface="Arial"/>
                <a:cs typeface="Arial"/>
                <a:sym typeface="Arial"/>
              </a:defRPr>
            </a:pPr>
            <a:r>
              <a:t>Capitalize on the tropical trend by adding this distinctive </a:t>
            </a:r>
            <a:r>
              <a:rPr i="1"/>
              <a:t>Colocasia</a:t>
            </a:r>
            <a:r>
              <a:t> with dramatically cupped, olive green foliage and mocha accents.</a:t>
            </a:r>
          </a:p>
        </p:txBody>
      </p:sp>
      <p:sp>
        <p:nvSpPr>
          <p:cNvPr id="243" name="Line"/>
          <p:cNvSpPr/>
          <p:nvPr/>
        </p:nvSpPr>
        <p:spPr>
          <a:xfrm flipV="1">
            <a:off x="14300234" y="5319448"/>
            <a:ext cx="1" cy="22456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246"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247"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248" name="‘Coffee Cups’"/>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defRPr sz="7500">
                <a:latin typeface="Times New Roman"/>
                <a:ea typeface="Times New Roman"/>
                <a:cs typeface="Times New Roman"/>
                <a:sym typeface="Times New Roman"/>
              </a:defRPr>
            </a:lvl1pPr>
          </a:lstStyle>
          <a:p>
            <a:r>
              <a:t>‘Coffee Cups’</a:t>
            </a:r>
          </a:p>
        </p:txBody>
      </p:sp>
      <p:pic>
        <p:nvPicPr>
          <p:cNvPr id="249" name="Colocasia Coffee Cups royale.jpg" descr="Colocasia Coffee Cups royale.jpg"/>
          <p:cNvPicPr>
            <a:picLocks noChangeAspect="1"/>
          </p:cNvPicPr>
          <p:nvPr/>
        </p:nvPicPr>
        <p:blipFill>
          <a:blip r:embed="rId3"/>
          <a:stretch>
            <a:fillRect/>
          </a:stretch>
        </p:blipFill>
        <p:spPr>
          <a:xfrm>
            <a:off x="7810820" y="1819870"/>
            <a:ext cx="7441560" cy="1043225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Colocasia Heart of the Jungle mono.jpg" descr="Colocasia Heart of the Jungle mono.jpg"/>
          <p:cNvPicPr>
            <a:picLocks noChangeAspect="1"/>
          </p:cNvPicPr>
          <p:nvPr/>
        </p:nvPicPr>
        <p:blipFill>
          <a:blip r:embed="rId2"/>
          <a:stretch>
            <a:fillRect/>
          </a:stretch>
        </p:blipFill>
        <p:spPr>
          <a:xfrm>
            <a:off x="2103400" y="3015185"/>
            <a:ext cx="9817101" cy="10020301"/>
          </a:xfrm>
          <a:prstGeom prst="snip2SameRect">
            <a:avLst/>
          </a:prstGeom>
          <a:ln w="12700">
            <a:miter lim="400000"/>
          </a:ln>
        </p:spPr>
      </p:pic>
      <p:sp>
        <p:nvSpPr>
          <p:cNvPr id="252"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253"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Heart of the Jungle</a:t>
            </a:r>
            <a:r>
              <a:rPr baseline="31999"/>
              <a:t>™</a:t>
            </a:r>
          </a:p>
          <a:p>
            <a:pPr algn="l">
              <a:defRPr sz="6000">
                <a:latin typeface="Times New Roman"/>
                <a:ea typeface="Times New Roman"/>
                <a:cs typeface="Times New Roman"/>
                <a:sym typeface="Times New Roman"/>
              </a:defRPr>
            </a:pPr>
            <a:r>
              <a:rPr i="1"/>
              <a:t>Colocasia</a:t>
            </a:r>
          </a:p>
        </p:txBody>
      </p:sp>
      <p:sp>
        <p:nvSpPr>
          <p:cNvPr id="254" name="Text Placeholder 2"/>
          <p:cNvSpPr txBox="1">
            <a:spLocks noGrp="1"/>
          </p:cNvSpPr>
          <p:nvPr>
            <p:ph type="body" sz="quarter" idx="1"/>
          </p:nvPr>
        </p:nvSpPr>
        <p:spPr>
          <a:xfrm>
            <a:off x="14304297" y="7730359"/>
            <a:ext cx="9569294" cy="5543764"/>
          </a:xfrm>
          <a:prstGeom prst="rect">
            <a:avLst/>
          </a:prstGeom>
        </p:spPr>
        <p:txBody>
          <a:bodyPr/>
          <a:lstStyle/>
          <a:p>
            <a:pPr>
              <a:defRPr sz="3600"/>
            </a:pPr>
            <a:endParaRPr/>
          </a:p>
          <a:p>
            <a:pPr>
              <a:defRPr sz="3600"/>
            </a:pPr>
            <a:r>
              <a:t>Dramatic “thriller” for large combinations</a:t>
            </a:r>
          </a:p>
          <a:p>
            <a:pPr>
              <a:defRPr sz="3600"/>
            </a:pPr>
            <a:r>
              <a:t>Grow in 1.0 Royale™ containers, recipes, monocultures and landscapes </a:t>
            </a:r>
          </a:p>
          <a:p>
            <a:pPr>
              <a:defRPr sz="3600"/>
            </a:pPr>
            <a:r>
              <a:t>36-60” height; 36-60” spread</a:t>
            </a:r>
          </a:p>
          <a:p>
            <a:pPr>
              <a:defRPr sz="3600"/>
            </a:pPr>
            <a:r>
              <a:t>Part sun to sun</a:t>
            </a:r>
          </a:p>
          <a:p>
            <a:pPr>
              <a:defRPr sz="3600"/>
            </a:pPr>
            <a:r>
              <a:t>Vigor 3</a:t>
            </a:r>
          </a:p>
        </p:txBody>
      </p:sp>
      <p:sp>
        <p:nvSpPr>
          <p:cNvPr id="255"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256"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257"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258"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259" name="PWNumber1plantbrandOutlined.jpg" descr="PWNumber1plantbrandOutlined.jpg"/>
          <p:cNvPicPr>
            <a:picLocks noChangeAspect="1"/>
          </p:cNvPicPr>
          <p:nvPr/>
        </p:nvPicPr>
        <p:blipFill>
          <a:blip r:embed="rId3"/>
          <a:stretch>
            <a:fillRect/>
          </a:stretch>
        </p:blipFill>
        <p:spPr>
          <a:xfrm>
            <a:off x="855550" y="714592"/>
            <a:ext cx="2684995" cy="2657820"/>
          </a:xfrm>
          <a:prstGeom prst="rect">
            <a:avLst/>
          </a:prstGeom>
          <a:ln w="12700">
            <a:miter lim="400000"/>
          </a:ln>
        </p:spPr>
      </p:pic>
      <p:sp>
        <p:nvSpPr>
          <p:cNvPr id="260"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261" name="Earn instant tropical appeal by adding this huge heart-leafed, dark green, black-stemmed cultivar to combinations, landscapes and pond plantings."/>
          <p:cNvSpPr txBox="1"/>
          <p:nvPr/>
        </p:nvSpPr>
        <p:spPr>
          <a:xfrm>
            <a:off x="14565535" y="5331918"/>
            <a:ext cx="8872779" cy="2119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Earn instant tropical appeal by adding this huge heart-leafed, dark green, black-stemmed cultivar to combinations, landscapes and pond plantings.</a:t>
            </a:r>
          </a:p>
        </p:txBody>
      </p:sp>
      <p:sp>
        <p:nvSpPr>
          <p:cNvPr id="262" name="Line"/>
          <p:cNvSpPr/>
          <p:nvPr/>
        </p:nvSpPr>
        <p:spPr>
          <a:xfrm flipV="1">
            <a:off x="14300233" y="5319448"/>
            <a:ext cx="1" cy="21440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265"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266"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267" name="Heart of the Jungle™"/>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Heart of the Jungle</a:t>
            </a:r>
            <a:r>
              <a:rPr baseline="31999"/>
              <a:t>™</a:t>
            </a:r>
          </a:p>
        </p:txBody>
      </p:sp>
      <p:pic>
        <p:nvPicPr>
          <p:cNvPr id="268" name="Colocasia Heart of the Jungle royale.jpg" descr="Colocasia Heart of the Jungle royale.jpg"/>
          <p:cNvPicPr>
            <a:picLocks noChangeAspect="1"/>
          </p:cNvPicPr>
          <p:nvPr/>
        </p:nvPicPr>
        <p:blipFill>
          <a:blip r:embed="rId3"/>
          <a:stretch>
            <a:fillRect/>
          </a:stretch>
        </p:blipFill>
        <p:spPr>
          <a:xfrm>
            <a:off x="8574935" y="1973262"/>
            <a:ext cx="7234130" cy="1042193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Euryops High Noon.jpg" descr="Euryops High Noon.jpg"/>
          <p:cNvPicPr>
            <a:picLocks noChangeAspect="1"/>
          </p:cNvPicPr>
          <p:nvPr/>
        </p:nvPicPr>
        <p:blipFill>
          <a:blip r:embed="rId2"/>
          <a:stretch>
            <a:fillRect/>
          </a:stretch>
        </p:blipFill>
        <p:spPr>
          <a:xfrm>
            <a:off x="1650083" y="4070055"/>
            <a:ext cx="11567401" cy="8522794"/>
          </a:xfrm>
          <a:prstGeom prst="rect">
            <a:avLst/>
          </a:prstGeom>
          <a:ln w="12700">
            <a:miter lim="400000"/>
          </a:ln>
        </p:spPr>
      </p:pic>
      <p:sp>
        <p:nvSpPr>
          <p:cNvPr id="271"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272"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High Noon</a:t>
            </a:r>
            <a:r>
              <a:rPr baseline="31999"/>
              <a:t>™</a:t>
            </a:r>
          </a:p>
          <a:p>
            <a:pPr algn="l">
              <a:defRPr sz="6000">
                <a:latin typeface="Times New Roman"/>
                <a:ea typeface="Times New Roman"/>
                <a:cs typeface="Times New Roman"/>
                <a:sym typeface="Times New Roman"/>
              </a:defRPr>
            </a:pPr>
            <a:r>
              <a:rPr i="1"/>
              <a:t>Euryops</a:t>
            </a:r>
          </a:p>
        </p:txBody>
      </p:sp>
      <p:sp>
        <p:nvSpPr>
          <p:cNvPr id="273" name="Text Placeholder 2"/>
          <p:cNvSpPr txBox="1">
            <a:spLocks noGrp="1"/>
          </p:cNvSpPr>
          <p:nvPr>
            <p:ph type="body" sz="quarter" idx="1"/>
          </p:nvPr>
        </p:nvSpPr>
        <p:spPr>
          <a:xfrm>
            <a:off x="14304297" y="7730359"/>
            <a:ext cx="9569294" cy="5543764"/>
          </a:xfrm>
          <a:prstGeom prst="rect">
            <a:avLst/>
          </a:prstGeom>
        </p:spPr>
        <p:txBody>
          <a:bodyPr/>
          <a:lstStyle/>
          <a:p>
            <a:pPr>
              <a:defRPr sz="3600"/>
            </a:pPr>
            <a:endParaRPr/>
          </a:p>
          <a:p>
            <a:pPr>
              <a:defRPr sz="3600"/>
            </a:pPr>
            <a:r>
              <a:t>Large, prolific, sunny yellow blossoms</a:t>
            </a:r>
          </a:p>
          <a:p>
            <a:pPr>
              <a:defRPr sz="3600"/>
            </a:pPr>
            <a:r>
              <a:t>Better branched, denser habit</a:t>
            </a:r>
          </a:p>
          <a:p>
            <a:pPr>
              <a:defRPr sz="3600"/>
            </a:pPr>
            <a:r>
              <a:t>Grow in 4.25 Grande™ containers, hanging baskets, recipes and monocultures</a:t>
            </a:r>
          </a:p>
          <a:p>
            <a:pPr>
              <a:defRPr sz="3600"/>
            </a:pPr>
            <a:r>
              <a:t>10-14” height; 12-18” spread</a:t>
            </a:r>
          </a:p>
          <a:p>
            <a:pPr>
              <a:defRPr sz="3600"/>
            </a:pPr>
            <a:r>
              <a:t>Part sun to sun</a:t>
            </a:r>
          </a:p>
          <a:p>
            <a:pPr>
              <a:defRPr sz="3600"/>
            </a:pPr>
            <a:r>
              <a:t>Vigor 2</a:t>
            </a:r>
          </a:p>
        </p:txBody>
      </p:sp>
      <p:sp>
        <p:nvSpPr>
          <p:cNvPr id="274"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275"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276"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277"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278" name="PWNumber1plantbrandOutlined.jpg" descr="PWNumber1plantbrandOutlined.jpg"/>
          <p:cNvPicPr>
            <a:picLocks noChangeAspect="1"/>
          </p:cNvPicPr>
          <p:nvPr/>
        </p:nvPicPr>
        <p:blipFill>
          <a:blip r:embed="rId3"/>
          <a:stretch>
            <a:fillRect/>
          </a:stretch>
        </p:blipFill>
        <p:spPr>
          <a:xfrm>
            <a:off x="855550" y="714592"/>
            <a:ext cx="2684995" cy="2657820"/>
          </a:xfrm>
          <a:prstGeom prst="rect">
            <a:avLst/>
          </a:prstGeom>
          <a:ln w="12700">
            <a:miter lim="400000"/>
          </a:ln>
        </p:spPr>
      </p:pic>
      <p:sp>
        <p:nvSpPr>
          <p:cNvPr id="279"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280" name="A new genus for Proven Winners. We’ve taken Euryops and refined it for today’s growers by making it more colorful, more compact, and easier to get into flower for spring in the North."/>
          <p:cNvSpPr txBox="1"/>
          <p:nvPr/>
        </p:nvSpPr>
        <p:spPr>
          <a:xfrm>
            <a:off x="14565535" y="53700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1500"/>
              </a:spcBef>
              <a:defRPr sz="3500">
                <a:latin typeface="Arial"/>
                <a:ea typeface="Arial"/>
                <a:cs typeface="Arial"/>
                <a:sym typeface="Arial"/>
              </a:defRPr>
            </a:pPr>
            <a:r>
              <a:t>A new genus for Proven Winners. We’ve taken </a:t>
            </a:r>
            <a:r>
              <a:rPr i="1"/>
              <a:t>Euryops</a:t>
            </a:r>
            <a:r>
              <a:t> and refined it for today’s growers by making it more colorful, more compact, and easier to get into flower for spring in the North. </a:t>
            </a:r>
          </a:p>
        </p:txBody>
      </p:sp>
      <p:sp>
        <p:nvSpPr>
          <p:cNvPr id="281" name="Line"/>
          <p:cNvSpPr/>
          <p:nvPr/>
        </p:nvSpPr>
        <p:spPr>
          <a:xfrm flipV="1">
            <a:off x="14300233" y="5319448"/>
            <a:ext cx="1" cy="27282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284"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285"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286" name="High Noon™"/>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High Noon</a:t>
            </a:r>
            <a:r>
              <a:rPr baseline="31999"/>
              <a:t>™</a:t>
            </a:r>
          </a:p>
        </p:txBody>
      </p:sp>
      <p:pic>
        <p:nvPicPr>
          <p:cNvPr id="287" name="Euryops High Noon.jpg" descr="Euryops High Noon.jpg"/>
          <p:cNvPicPr>
            <a:picLocks noChangeAspect="1"/>
          </p:cNvPicPr>
          <p:nvPr/>
        </p:nvPicPr>
        <p:blipFill>
          <a:blip r:embed="rId3"/>
          <a:stretch>
            <a:fillRect/>
          </a:stretch>
        </p:blipFill>
        <p:spPr>
          <a:xfrm rot="5400000">
            <a:off x="7537449" y="85725"/>
            <a:ext cx="9309101" cy="1396365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290"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291"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292" name="High Noon™"/>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High Noon</a:t>
            </a:r>
            <a:r>
              <a:rPr baseline="31999"/>
              <a:t>™</a:t>
            </a:r>
          </a:p>
        </p:txBody>
      </p:sp>
      <p:pic>
        <p:nvPicPr>
          <p:cNvPr id="293" name="Euryops High Noon Grandé.jpg" descr="Euryops High Noon Grandé.jpg"/>
          <p:cNvPicPr>
            <a:picLocks noChangeAspect="1"/>
          </p:cNvPicPr>
          <p:nvPr/>
        </p:nvPicPr>
        <p:blipFill>
          <a:blip r:embed="rId3"/>
          <a:stretch>
            <a:fillRect/>
          </a:stretch>
        </p:blipFill>
        <p:spPr>
          <a:xfrm>
            <a:off x="5480984" y="1981199"/>
            <a:ext cx="13142632" cy="10546558"/>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Hypoestes Hippo Red Improved mono.jpg" descr="Hypoestes Hippo Red Improved mono.jpg"/>
          <p:cNvPicPr>
            <a:picLocks noChangeAspect="1"/>
          </p:cNvPicPr>
          <p:nvPr/>
        </p:nvPicPr>
        <p:blipFill>
          <a:blip r:embed="rId2"/>
          <a:stretch>
            <a:fillRect/>
          </a:stretch>
        </p:blipFill>
        <p:spPr>
          <a:xfrm>
            <a:off x="2477522" y="3719798"/>
            <a:ext cx="8995899" cy="9520660"/>
          </a:xfrm>
          <a:prstGeom prst="rect">
            <a:avLst/>
          </a:prstGeom>
          <a:ln w="12700">
            <a:miter lim="400000"/>
          </a:ln>
        </p:spPr>
      </p:pic>
      <p:sp>
        <p:nvSpPr>
          <p:cNvPr id="296"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297"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Hippo</a:t>
            </a:r>
            <a:r>
              <a:rPr baseline="31999"/>
              <a:t>®</a:t>
            </a:r>
            <a:r>
              <a:t> Red (Imp)</a:t>
            </a:r>
          </a:p>
          <a:p>
            <a:pPr algn="l">
              <a:defRPr sz="6000">
                <a:latin typeface="Times New Roman"/>
                <a:ea typeface="Times New Roman"/>
                <a:cs typeface="Times New Roman"/>
                <a:sym typeface="Times New Roman"/>
              </a:defRPr>
            </a:pPr>
            <a:r>
              <a:rPr i="1"/>
              <a:t>Hypoestes</a:t>
            </a:r>
          </a:p>
        </p:txBody>
      </p:sp>
      <p:sp>
        <p:nvSpPr>
          <p:cNvPr id="298" name="Text Placeholder 2"/>
          <p:cNvSpPr txBox="1">
            <a:spLocks noGrp="1"/>
          </p:cNvSpPr>
          <p:nvPr>
            <p:ph type="body" sz="quarter" idx="1"/>
          </p:nvPr>
        </p:nvSpPr>
        <p:spPr>
          <a:xfrm>
            <a:off x="14304297" y="7730359"/>
            <a:ext cx="9569294" cy="5543764"/>
          </a:xfrm>
          <a:prstGeom prst="rect">
            <a:avLst/>
          </a:prstGeom>
        </p:spPr>
        <p:txBody>
          <a:bodyPr>
            <a:normAutofit lnSpcReduction="10000"/>
          </a:bodyPr>
          <a:lstStyle/>
          <a:p>
            <a:pPr marL="536447" indent="-536447" defTabSz="792479">
              <a:spcBef>
                <a:spcPts val="1400"/>
              </a:spcBef>
              <a:defRPr sz="3455"/>
            </a:pPr>
            <a:endParaRPr/>
          </a:p>
          <a:p>
            <a:pPr marL="536447" indent="-536447" defTabSz="792479">
              <a:spcBef>
                <a:spcPts val="1400"/>
              </a:spcBef>
              <a:defRPr sz="3455"/>
            </a:pPr>
            <a:r>
              <a:t>Heat and humidity tolerant</a:t>
            </a:r>
          </a:p>
          <a:p>
            <a:pPr marL="536447" indent="-536447" defTabSz="792479">
              <a:spcBef>
                <a:spcPts val="1400"/>
              </a:spcBef>
              <a:defRPr sz="3455"/>
            </a:pPr>
            <a:r>
              <a:t>Selected against flowering; best grown under long days</a:t>
            </a:r>
          </a:p>
          <a:p>
            <a:pPr marL="536447" indent="-536447" defTabSz="792479">
              <a:spcBef>
                <a:spcPts val="1400"/>
              </a:spcBef>
              <a:defRPr sz="3455"/>
            </a:pPr>
            <a:r>
              <a:t>Grow in 4.25 Grande™ containers, recipes, monocultures and landscapes</a:t>
            </a:r>
          </a:p>
          <a:p>
            <a:pPr marL="536447" indent="-536447" defTabSz="792479">
              <a:spcBef>
                <a:spcPts val="1400"/>
              </a:spcBef>
              <a:defRPr sz="3455"/>
            </a:pPr>
            <a:r>
              <a:t>16-22" height; 8-14" spread</a:t>
            </a:r>
          </a:p>
          <a:p>
            <a:pPr marL="536447" indent="-536447" defTabSz="792479">
              <a:spcBef>
                <a:spcPts val="1400"/>
              </a:spcBef>
              <a:defRPr sz="3455"/>
            </a:pPr>
            <a:r>
              <a:t>Part shade to shade </a:t>
            </a:r>
          </a:p>
          <a:p>
            <a:pPr marL="536447" indent="-536447" defTabSz="792479">
              <a:spcBef>
                <a:spcPts val="1400"/>
              </a:spcBef>
              <a:defRPr sz="3455"/>
            </a:pPr>
            <a:r>
              <a:t>Vigor 2</a:t>
            </a:r>
          </a:p>
        </p:txBody>
      </p:sp>
      <p:sp>
        <p:nvSpPr>
          <p:cNvPr id="299"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300"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301"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302"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03" name="PWNumber1plantbrandOutlined.jpg" descr="PWNumber1plantbrandOutlined.jpg"/>
          <p:cNvPicPr>
            <a:picLocks noChangeAspect="1"/>
          </p:cNvPicPr>
          <p:nvPr/>
        </p:nvPicPr>
        <p:blipFill>
          <a:blip r:embed="rId3"/>
          <a:stretch>
            <a:fillRect/>
          </a:stretch>
        </p:blipFill>
        <p:spPr>
          <a:xfrm>
            <a:off x="855550" y="714592"/>
            <a:ext cx="2684995" cy="2657820"/>
          </a:xfrm>
          <a:prstGeom prst="rect">
            <a:avLst/>
          </a:prstGeom>
          <a:ln w="12700">
            <a:miter lim="400000"/>
          </a:ln>
        </p:spPr>
      </p:pic>
      <p:sp>
        <p:nvSpPr>
          <p:cNvPr id="304"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305" name="We’ve improved upon this super-sized, vegetative variety by giving it brighter red color that absolutely glows in the shade. Use it like a red coleus with fun polka-dotted foliage."/>
          <p:cNvSpPr txBox="1"/>
          <p:nvPr/>
        </p:nvSpPr>
        <p:spPr>
          <a:xfrm>
            <a:off x="14578235" y="53573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We’ve improved upon this super-sized, vegetative variety by giving it brighter red color that absolutely glows in the shade. Use it like a red coleus with fun polka-dotted foliage.</a:t>
            </a:r>
          </a:p>
        </p:txBody>
      </p:sp>
      <p:sp>
        <p:nvSpPr>
          <p:cNvPr id="306" name="Line"/>
          <p:cNvSpPr/>
          <p:nvPr/>
        </p:nvSpPr>
        <p:spPr>
          <a:xfrm flipV="1">
            <a:off x="14300233" y="5319448"/>
            <a:ext cx="1" cy="27028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309"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10"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311" name="Hippo® Red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Hippo</a:t>
            </a:r>
            <a:r>
              <a:rPr baseline="31999"/>
              <a:t>®</a:t>
            </a:r>
            <a:r>
              <a:t> Red (Imp)</a:t>
            </a:r>
          </a:p>
        </p:txBody>
      </p:sp>
      <p:pic>
        <p:nvPicPr>
          <p:cNvPr id="312" name="Hypoestes Hippo Red Improved.jpg" descr="Hypoestes Hippo Red Improved.jpg"/>
          <p:cNvPicPr>
            <a:picLocks noChangeAspect="1"/>
          </p:cNvPicPr>
          <p:nvPr/>
        </p:nvPicPr>
        <p:blipFill>
          <a:blip r:embed="rId3"/>
          <a:stretch>
            <a:fillRect/>
          </a:stretch>
        </p:blipFill>
        <p:spPr>
          <a:xfrm rot="16200000">
            <a:off x="7535333" y="84666"/>
            <a:ext cx="9313334" cy="1397000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315"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16"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317" name="Hippo® Red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Hippo</a:t>
            </a:r>
            <a:r>
              <a:rPr baseline="31999"/>
              <a:t>®</a:t>
            </a:r>
            <a:r>
              <a:t> Red (Imp)</a:t>
            </a:r>
          </a:p>
        </p:txBody>
      </p:sp>
      <p:pic>
        <p:nvPicPr>
          <p:cNvPr id="318" name="Hypoestes Hippo Red Improved Grandé.jpg" descr="Hypoestes Hippo Red Improved Grandé.jpg"/>
          <p:cNvPicPr>
            <a:picLocks noChangeAspect="1"/>
          </p:cNvPicPr>
          <p:nvPr/>
        </p:nvPicPr>
        <p:blipFill>
          <a:blip r:embed="rId3"/>
          <a:stretch>
            <a:fillRect/>
          </a:stretch>
        </p:blipFill>
        <p:spPr>
          <a:xfrm>
            <a:off x="8193059" y="1943142"/>
            <a:ext cx="7743882" cy="10756858"/>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96"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97"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98" name="Double Delight™ Blush Rose"/>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Double Delight</a:t>
            </a:r>
            <a:r>
              <a:rPr baseline="31999"/>
              <a:t>™</a:t>
            </a:r>
            <a:r>
              <a:t> Blush Rose</a:t>
            </a:r>
          </a:p>
        </p:txBody>
      </p:sp>
      <p:pic>
        <p:nvPicPr>
          <p:cNvPr id="99" name="Begonia Double Delight Blush Rose.jpg" descr="Begonia Double Delight Blush Rose.jpg"/>
          <p:cNvPicPr>
            <a:picLocks noChangeAspect="1"/>
          </p:cNvPicPr>
          <p:nvPr/>
        </p:nvPicPr>
        <p:blipFill>
          <a:blip r:embed="rId3"/>
          <a:stretch>
            <a:fillRect/>
          </a:stretch>
        </p:blipFill>
        <p:spPr>
          <a:xfrm rot="5400000">
            <a:off x="7537450" y="85725"/>
            <a:ext cx="9309100" cy="1396365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321" name="Title 1"/>
          <p:cNvSpPr txBox="1">
            <a:spLocks noGrp="1"/>
          </p:cNvSpPr>
          <p:nvPr>
            <p:ph type="title"/>
          </p:nvPr>
        </p:nvSpPr>
        <p:spPr>
          <a:xfrm>
            <a:off x="14224000" y="2012180"/>
            <a:ext cx="9908425" cy="2405079"/>
          </a:xfrm>
          <a:prstGeom prst="rect">
            <a:avLst/>
          </a:prstGeom>
        </p:spPr>
        <p:txBody>
          <a:bodyPr/>
          <a:lstStyle/>
          <a:p>
            <a:pPr algn="l" defTabSz="784225">
              <a:defRPr sz="5700">
                <a:latin typeface="Times New Roman"/>
                <a:ea typeface="Times New Roman"/>
                <a:cs typeface="Times New Roman"/>
                <a:sym typeface="Times New Roman"/>
              </a:defRPr>
            </a:pPr>
            <a:r>
              <a:t>Infinity</a:t>
            </a:r>
            <a:r>
              <a:rPr baseline="31999"/>
              <a:t>®</a:t>
            </a:r>
            <a:r>
              <a:t> Blushing Crimson (Imp)</a:t>
            </a:r>
          </a:p>
          <a:p>
            <a:pPr algn="l" defTabSz="784225">
              <a:defRPr sz="5700">
                <a:latin typeface="Times New Roman"/>
                <a:ea typeface="Times New Roman"/>
                <a:cs typeface="Times New Roman"/>
                <a:sym typeface="Times New Roman"/>
              </a:defRPr>
            </a:pPr>
            <a:r>
              <a:rPr i="1"/>
              <a:t>Impatiens</a:t>
            </a:r>
          </a:p>
        </p:txBody>
      </p:sp>
      <p:sp>
        <p:nvSpPr>
          <p:cNvPr id="322" name="Text Placeholder 2"/>
          <p:cNvSpPr txBox="1">
            <a:spLocks noGrp="1"/>
          </p:cNvSpPr>
          <p:nvPr>
            <p:ph type="body" sz="quarter" idx="1"/>
          </p:nvPr>
        </p:nvSpPr>
        <p:spPr>
          <a:xfrm>
            <a:off x="14304297" y="7730359"/>
            <a:ext cx="9569294" cy="5543764"/>
          </a:xfrm>
          <a:prstGeom prst="rect">
            <a:avLst/>
          </a:prstGeom>
        </p:spPr>
        <p:txBody>
          <a:bodyPr/>
          <a:lstStyle/>
          <a:p>
            <a:pPr>
              <a:defRPr sz="3600"/>
            </a:pPr>
            <a:endParaRPr/>
          </a:p>
          <a:p>
            <a:pPr>
              <a:defRPr sz="3600"/>
            </a:pPr>
            <a:r>
              <a:t>Heat and humidity tolerant</a:t>
            </a:r>
          </a:p>
          <a:p>
            <a:pPr>
              <a:defRPr sz="3600"/>
            </a:pPr>
            <a:r>
              <a:t>Attractive container presentation</a:t>
            </a:r>
          </a:p>
          <a:p>
            <a:pPr>
              <a:defRPr sz="3600"/>
            </a:pPr>
            <a:r>
              <a:t>Grow in 4.25 Grande™ containers, recipes, monocultures and landscapes</a:t>
            </a:r>
          </a:p>
          <a:p>
            <a:pPr>
              <a:defRPr sz="3600"/>
            </a:pPr>
            <a:r>
              <a:t>10-14" height; 6-12" spread</a:t>
            </a:r>
          </a:p>
          <a:p>
            <a:pPr>
              <a:defRPr sz="3600"/>
            </a:pPr>
            <a:r>
              <a:t>Part shade to shade </a:t>
            </a:r>
          </a:p>
          <a:p>
            <a:pPr>
              <a:defRPr sz="3600"/>
            </a:pPr>
            <a:r>
              <a:t>Vigor 1</a:t>
            </a:r>
          </a:p>
        </p:txBody>
      </p:sp>
      <p:sp>
        <p:nvSpPr>
          <p:cNvPr id="323"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324"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325"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326"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27"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328"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329" name="An easy Grande crop for growers to produce for their shade assortment. Huge, red and pink bicolor flowers cover this more vigorous, compact selection."/>
          <p:cNvSpPr txBox="1"/>
          <p:nvPr/>
        </p:nvSpPr>
        <p:spPr>
          <a:xfrm>
            <a:off x="14565535" y="5395418"/>
            <a:ext cx="8872779" cy="2119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An easy Grande crop for growers to produce for their shade assortment. Huge, red and pink bicolor flowers cover this more vigorous, compact selection. </a:t>
            </a:r>
          </a:p>
        </p:txBody>
      </p:sp>
      <p:sp>
        <p:nvSpPr>
          <p:cNvPr id="330" name="Line"/>
          <p:cNvSpPr/>
          <p:nvPr/>
        </p:nvSpPr>
        <p:spPr>
          <a:xfrm flipV="1">
            <a:off x="14300233" y="5319448"/>
            <a:ext cx="1" cy="22710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331" name="Impatiens Infinity Blushing Crimson Improved mono.jpg" descr="Impatiens Infinity Blushing Crimson Improved mono.jpg"/>
          <p:cNvPicPr>
            <a:picLocks noChangeAspect="1"/>
          </p:cNvPicPr>
          <p:nvPr/>
        </p:nvPicPr>
        <p:blipFill>
          <a:blip r:embed="rId3"/>
          <a:stretch>
            <a:fillRect/>
          </a:stretch>
        </p:blipFill>
        <p:spPr>
          <a:xfrm>
            <a:off x="1753268" y="3760400"/>
            <a:ext cx="10517365" cy="9178375"/>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334"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35"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336" name="Infinity® Blushing Crimson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Infinity</a:t>
            </a:r>
            <a:r>
              <a:rPr baseline="31999"/>
              <a:t>®</a:t>
            </a:r>
            <a:r>
              <a:t> Blushing Crimson (Imp)</a:t>
            </a:r>
          </a:p>
        </p:txBody>
      </p:sp>
      <p:pic>
        <p:nvPicPr>
          <p:cNvPr id="337" name="Impatiens Infinity Blushing Crimson Improved.jpg" descr="Impatiens Infinity Blushing Crimson Improved.jpg"/>
          <p:cNvPicPr>
            <a:picLocks noChangeAspect="1"/>
          </p:cNvPicPr>
          <p:nvPr/>
        </p:nvPicPr>
        <p:blipFill>
          <a:blip r:embed="rId3"/>
          <a:stretch>
            <a:fillRect/>
          </a:stretch>
        </p:blipFill>
        <p:spPr>
          <a:xfrm rot="5400000">
            <a:off x="7535333" y="84666"/>
            <a:ext cx="9313334" cy="13970001"/>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340"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41"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342" name="Infinity® Blushing Crimson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Infinity</a:t>
            </a:r>
            <a:r>
              <a:rPr baseline="31999"/>
              <a:t>®</a:t>
            </a:r>
            <a:r>
              <a:t> Blushing Crimson (Imp)</a:t>
            </a:r>
          </a:p>
        </p:txBody>
      </p:sp>
      <p:pic>
        <p:nvPicPr>
          <p:cNvPr id="343" name="Impatiens Infinity Blushing Crimson Improved Grandé.jpg" descr="Impatiens Infinity Blushing Crimson Improved Grandé.jpg"/>
          <p:cNvPicPr>
            <a:picLocks noChangeAspect="1"/>
          </p:cNvPicPr>
          <p:nvPr/>
        </p:nvPicPr>
        <p:blipFill>
          <a:blip r:embed="rId3"/>
          <a:stretch>
            <a:fillRect/>
          </a:stretch>
        </p:blipFill>
        <p:spPr>
          <a:xfrm>
            <a:off x="7538874" y="1801620"/>
            <a:ext cx="9306252" cy="10244035"/>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346"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Infinity</a:t>
            </a:r>
            <a:r>
              <a:rPr baseline="31999"/>
              <a:t>®</a:t>
            </a:r>
            <a:r>
              <a:t> Light Purple (Imp)</a:t>
            </a:r>
          </a:p>
          <a:p>
            <a:pPr algn="l">
              <a:defRPr sz="6000">
                <a:latin typeface="Times New Roman"/>
                <a:ea typeface="Times New Roman"/>
                <a:cs typeface="Times New Roman"/>
                <a:sym typeface="Times New Roman"/>
              </a:defRPr>
            </a:pPr>
            <a:r>
              <a:rPr i="1"/>
              <a:t>Impatiens</a:t>
            </a:r>
          </a:p>
        </p:txBody>
      </p:sp>
      <p:sp>
        <p:nvSpPr>
          <p:cNvPr id="347" name="Text Placeholder 2"/>
          <p:cNvSpPr txBox="1">
            <a:spLocks noGrp="1"/>
          </p:cNvSpPr>
          <p:nvPr>
            <p:ph type="body" sz="quarter" idx="1"/>
          </p:nvPr>
        </p:nvSpPr>
        <p:spPr>
          <a:xfrm>
            <a:off x="14304297" y="7730359"/>
            <a:ext cx="9569294" cy="5543764"/>
          </a:xfrm>
          <a:prstGeom prst="rect">
            <a:avLst/>
          </a:prstGeom>
        </p:spPr>
        <p:txBody>
          <a:bodyPr/>
          <a:lstStyle/>
          <a:p>
            <a:pPr>
              <a:defRPr sz="3600"/>
            </a:pPr>
            <a:endParaRPr/>
          </a:p>
          <a:p>
            <a:pPr>
              <a:defRPr sz="3600"/>
            </a:pPr>
            <a:r>
              <a:t>Heat and humidity tolerant</a:t>
            </a:r>
          </a:p>
          <a:p>
            <a:pPr>
              <a:defRPr sz="3600"/>
            </a:pPr>
            <a:r>
              <a:t>Attractive container presentation</a:t>
            </a:r>
          </a:p>
          <a:p>
            <a:pPr>
              <a:defRPr sz="3600"/>
            </a:pPr>
            <a:r>
              <a:t>Grow in 4.25 Grande™ containers, recipes, monocultures and landscapes</a:t>
            </a:r>
          </a:p>
          <a:p>
            <a:pPr>
              <a:defRPr sz="3600"/>
            </a:pPr>
            <a:r>
              <a:t>10-14" height; 6-12" spread</a:t>
            </a:r>
          </a:p>
          <a:p>
            <a:pPr>
              <a:defRPr sz="3600"/>
            </a:pPr>
            <a:r>
              <a:t>Part shade to shade</a:t>
            </a:r>
          </a:p>
          <a:p>
            <a:pPr>
              <a:defRPr sz="3600"/>
            </a:pPr>
            <a:r>
              <a:t>Vigor 1</a:t>
            </a:r>
          </a:p>
        </p:txBody>
      </p:sp>
      <p:sp>
        <p:nvSpPr>
          <p:cNvPr id="348"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349"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350"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351"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52"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353"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354" name="An easy Grande crop for growers to produce for their shade assortment. Huge, vibrant purple flowers cover this more vigorous, compact selection."/>
          <p:cNvSpPr txBox="1"/>
          <p:nvPr/>
        </p:nvSpPr>
        <p:spPr>
          <a:xfrm>
            <a:off x="14565535" y="5395418"/>
            <a:ext cx="8872779" cy="2119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An easy Grande crop for growers to produce for their shade assortment. Huge, vibrant purple flowers cover this more vigorous, compact selection. </a:t>
            </a:r>
          </a:p>
        </p:txBody>
      </p:sp>
      <p:sp>
        <p:nvSpPr>
          <p:cNvPr id="355" name="Line"/>
          <p:cNvSpPr/>
          <p:nvPr/>
        </p:nvSpPr>
        <p:spPr>
          <a:xfrm flipV="1">
            <a:off x="14300233" y="5319448"/>
            <a:ext cx="1" cy="22710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356" name="Impatiens Infinity Light Purple Improved mono.jpg" descr="Impatiens Infinity Light Purple Improved mono.jpg"/>
          <p:cNvPicPr>
            <a:picLocks noChangeAspect="1"/>
          </p:cNvPicPr>
          <p:nvPr/>
        </p:nvPicPr>
        <p:blipFill>
          <a:blip r:embed="rId3"/>
          <a:stretch>
            <a:fillRect/>
          </a:stretch>
        </p:blipFill>
        <p:spPr>
          <a:xfrm>
            <a:off x="1883697" y="3941268"/>
            <a:ext cx="10171876" cy="9386547"/>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359"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60"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361" name="Infinity® Light Purple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Infinity</a:t>
            </a:r>
            <a:r>
              <a:rPr baseline="31999"/>
              <a:t>®</a:t>
            </a:r>
            <a:r>
              <a:t> Light Purple (Imp)</a:t>
            </a:r>
          </a:p>
        </p:txBody>
      </p:sp>
      <p:pic>
        <p:nvPicPr>
          <p:cNvPr id="362" name="Impatiens Infinity Light Purple Improved.jpg" descr="Impatiens Infinity Light Purple Improved.jpg"/>
          <p:cNvPicPr>
            <a:picLocks noChangeAspect="1"/>
          </p:cNvPicPr>
          <p:nvPr/>
        </p:nvPicPr>
        <p:blipFill>
          <a:blip r:embed="rId3"/>
          <a:stretch>
            <a:fillRect/>
          </a:stretch>
        </p:blipFill>
        <p:spPr>
          <a:xfrm rot="16200000">
            <a:off x="7535333" y="84666"/>
            <a:ext cx="9313334" cy="13970001"/>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365"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66"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367" name="Infinity® Light Purple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Infinity</a:t>
            </a:r>
            <a:r>
              <a:rPr baseline="31999"/>
              <a:t>®</a:t>
            </a:r>
            <a:r>
              <a:t> Light Purple (Imp)</a:t>
            </a:r>
          </a:p>
        </p:txBody>
      </p:sp>
      <p:pic>
        <p:nvPicPr>
          <p:cNvPr id="368" name="Impatiens Infinity Light Purple Improved Grandé.jpg" descr="Impatiens Infinity Light Purple Improved Grandé.jpg"/>
          <p:cNvPicPr>
            <a:picLocks noChangeAspect="1"/>
          </p:cNvPicPr>
          <p:nvPr/>
        </p:nvPicPr>
        <p:blipFill>
          <a:blip r:embed="rId3"/>
          <a:stretch>
            <a:fillRect/>
          </a:stretch>
        </p:blipFill>
        <p:spPr>
          <a:xfrm>
            <a:off x="7206136" y="2029835"/>
            <a:ext cx="10301928" cy="1005627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371"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Infinity</a:t>
            </a:r>
            <a:r>
              <a:rPr baseline="31999"/>
              <a:t>®</a:t>
            </a:r>
            <a:r>
              <a:t> Orange (Imp)</a:t>
            </a:r>
          </a:p>
          <a:p>
            <a:pPr algn="l">
              <a:defRPr sz="6000">
                <a:latin typeface="Times New Roman"/>
                <a:ea typeface="Times New Roman"/>
                <a:cs typeface="Times New Roman"/>
                <a:sym typeface="Times New Roman"/>
              </a:defRPr>
            </a:pPr>
            <a:r>
              <a:rPr i="1"/>
              <a:t>Impatiens</a:t>
            </a:r>
          </a:p>
        </p:txBody>
      </p:sp>
      <p:sp>
        <p:nvSpPr>
          <p:cNvPr id="372" name="Text Placeholder 2"/>
          <p:cNvSpPr txBox="1">
            <a:spLocks noGrp="1"/>
          </p:cNvSpPr>
          <p:nvPr>
            <p:ph type="body" sz="quarter" idx="1"/>
          </p:nvPr>
        </p:nvSpPr>
        <p:spPr>
          <a:xfrm>
            <a:off x="14304297" y="7730359"/>
            <a:ext cx="9569294" cy="5543764"/>
          </a:xfrm>
          <a:prstGeom prst="rect">
            <a:avLst/>
          </a:prstGeom>
        </p:spPr>
        <p:txBody>
          <a:bodyPr/>
          <a:lstStyle/>
          <a:p>
            <a:pPr>
              <a:defRPr sz="3600"/>
            </a:pPr>
            <a:endParaRPr/>
          </a:p>
          <a:p>
            <a:pPr>
              <a:defRPr sz="3600"/>
            </a:pPr>
            <a:r>
              <a:t>Heat and humidity tolerant</a:t>
            </a:r>
          </a:p>
          <a:p>
            <a:pPr>
              <a:defRPr sz="3600"/>
            </a:pPr>
            <a:r>
              <a:t>Attractive container presentation</a:t>
            </a:r>
          </a:p>
          <a:p>
            <a:pPr>
              <a:defRPr sz="3600"/>
            </a:pPr>
            <a:r>
              <a:t>Grow in 4.25 Grande™ containers, recipes, monocultures and landscapes</a:t>
            </a:r>
          </a:p>
          <a:p>
            <a:pPr>
              <a:defRPr sz="3600"/>
            </a:pPr>
            <a:r>
              <a:t>10-14" height; 6-12" spread</a:t>
            </a:r>
          </a:p>
          <a:p>
            <a:pPr>
              <a:defRPr sz="3600"/>
            </a:pPr>
            <a:r>
              <a:t>Part shade to shade</a:t>
            </a:r>
          </a:p>
          <a:p>
            <a:pPr>
              <a:defRPr sz="3600"/>
            </a:pPr>
            <a:r>
              <a:t>Vigor 1</a:t>
            </a:r>
          </a:p>
        </p:txBody>
      </p:sp>
      <p:sp>
        <p:nvSpPr>
          <p:cNvPr id="373"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374"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375"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376"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77"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378"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379" name="An easy Grande crop for growers to produce for their shade assortment. Huge, fiery orange flowers cover this more vigorous, compact selection."/>
          <p:cNvSpPr txBox="1"/>
          <p:nvPr/>
        </p:nvSpPr>
        <p:spPr>
          <a:xfrm>
            <a:off x="14565535" y="5395418"/>
            <a:ext cx="8872779" cy="2119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An easy Grande crop for growers to produce for their shade assortment. Huge, fiery orange flowers cover this more vigorous, compact selection. </a:t>
            </a:r>
          </a:p>
        </p:txBody>
      </p:sp>
      <p:sp>
        <p:nvSpPr>
          <p:cNvPr id="380" name="Line"/>
          <p:cNvSpPr/>
          <p:nvPr/>
        </p:nvSpPr>
        <p:spPr>
          <a:xfrm flipV="1">
            <a:off x="14300233" y="5319448"/>
            <a:ext cx="1" cy="22710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381" name="Impatiens Infinity Orange Improved mono.jpg" descr="Impatiens Infinity Orange Improved mono.jpg"/>
          <p:cNvPicPr>
            <a:picLocks noChangeAspect="1"/>
          </p:cNvPicPr>
          <p:nvPr/>
        </p:nvPicPr>
        <p:blipFill>
          <a:blip r:embed="rId3"/>
          <a:stretch>
            <a:fillRect/>
          </a:stretch>
        </p:blipFill>
        <p:spPr>
          <a:xfrm>
            <a:off x="2557396" y="3830451"/>
            <a:ext cx="9918854" cy="9150234"/>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384"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85"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386" name="Infinity® Orange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Infinity</a:t>
            </a:r>
            <a:r>
              <a:rPr baseline="31999"/>
              <a:t>®</a:t>
            </a:r>
            <a:r>
              <a:t> Orange (Imp)</a:t>
            </a:r>
          </a:p>
        </p:txBody>
      </p:sp>
      <p:pic>
        <p:nvPicPr>
          <p:cNvPr id="387" name="Impatiens Infinity Orange Improved.jpg" descr="Impatiens Infinity Orange Improved.jpg"/>
          <p:cNvPicPr>
            <a:picLocks noChangeAspect="1"/>
          </p:cNvPicPr>
          <p:nvPr/>
        </p:nvPicPr>
        <p:blipFill rotWithShape="1">
          <a:blip r:embed="rId3"/>
          <a:srcRect r="5089"/>
          <a:stretch/>
        </p:blipFill>
        <p:spPr>
          <a:xfrm rot="16200000">
            <a:off x="7533264" y="112132"/>
            <a:ext cx="9317473" cy="13970001"/>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390"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391"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392" name="Infinity® Orange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Infinity</a:t>
            </a:r>
            <a:r>
              <a:rPr baseline="31999"/>
              <a:t>®</a:t>
            </a:r>
            <a:r>
              <a:t> Orange (Imp)</a:t>
            </a:r>
          </a:p>
        </p:txBody>
      </p:sp>
      <p:pic>
        <p:nvPicPr>
          <p:cNvPr id="393" name="Impatiens Infinity Orange Improved Grandé.jpg" descr="Impatiens Infinity Orange Improved Grandé.jpg"/>
          <p:cNvPicPr>
            <a:picLocks noChangeAspect="1"/>
          </p:cNvPicPr>
          <p:nvPr/>
        </p:nvPicPr>
        <p:blipFill>
          <a:blip r:embed="rId3"/>
          <a:stretch>
            <a:fillRect/>
          </a:stretch>
        </p:blipFill>
        <p:spPr>
          <a:xfrm>
            <a:off x="7372578" y="2023932"/>
            <a:ext cx="10121444" cy="9957716"/>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396"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Sweet Caroline Medusa</a:t>
            </a:r>
            <a:r>
              <a:rPr baseline="31999"/>
              <a:t>™</a:t>
            </a:r>
            <a:r>
              <a:t> Green</a:t>
            </a:r>
          </a:p>
          <a:p>
            <a:pPr algn="l">
              <a:defRPr sz="6000">
                <a:latin typeface="Times New Roman"/>
                <a:ea typeface="Times New Roman"/>
                <a:cs typeface="Times New Roman"/>
                <a:sym typeface="Times New Roman"/>
              </a:defRPr>
            </a:pPr>
            <a:r>
              <a:rPr i="1"/>
              <a:t>Ipomoea</a:t>
            </a:r>
          </a:p>
        </p:txBody>
      </p:sp>
      <p:sp>
        <p:nvSpPr>
          <p:cNvPr id="397" name="Text Placeholder 2"/>
          <p:cNvSpPr txBox="1">
            <a:spLocks noGrp="1"/>
          </p:cNvSpPr>
          <p:nvPr>
            <p:ph type="body" sz="quarter" idx="1"/>
          </p:nvPr>
        </p:nvSpPr>
        <p:spPr>
          <a:xfrm>
            <a:off x="14304297" y="7730359"/>
            <a:ext cx="9569294" cy="5543764"/>
          </a:xfrm>
          <a:prstGeom prst="rect">
            <a:avLst/>
          </a:prstGeom>
        </p:spPr>
        <p:txBody>
          <a:bodyPr/>
          <a:lstStyle/>
          <a:p>
            <a:pPr>
              <a:defRPr sz="3600"/>
            </a:pPr>
            <a:endParaRPr/>
          </a:p>
          <a:p>
            <a:pPr>
              <a:defRPr sz="3600"/>
            </a:pPr>
            <a:r>
              <a:t>Won’t flag or fade in the heat</a:t>
            </a:r>
          </a:p>
          <a:p>
            <a:pPr>
              <a:defRPr sz="3600"/>
            </a:pPr>
            <a:r>
              <a:t>Well-behaved in recipes</a:t>
            </a:r>
          </a:p>
          <a:p>
            <a:pPr>
              <a:defRPr sz="3600"/>
            </a:pPr>
            <a:r>
              <a:t>Grow in 4.25 Grande™ containers, hanging baskets, recipes and landscapes</a:t>
            </a:r>
          </a:p>
          <a:p>
            <a:pPr>
              <a:defRPr sz="3600"/>
            </a:pPr>
            <a:r>
              <a:t>6-12" height; 18-24" spread</a:t>
            </a:r>
          </a:p>
          <a:p>
            <a:pPr>
              <a:defRPr sz="3600"/>
            </a:pPr>
            <a:r>
              <a:t>Part sun to sun</a:t>
            </a:r>
          </a:p>
          <a:p>
            <a:pPr>
              <a:defRPr sz="3600"/>
            </a:pPr>
            <a:r>
              <a:t>Vigor 3</a:t>
            </a:r>
          </a:p>
        </p:txBody>
      </p:sp>
      <p:sp>
        <p:nvSpPr>
          <p:cNvPr id="398"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399"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400"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401"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02"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403"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404" name="A first to market, exclusive new foliage form for Ipomoea. Distinctive palm-shaped, thick, chartreuse leaves on tight internodes form a compact, mounded to slightly trailing plant."/>
          <p:cNvSpPr txBox="1"/>
          <p:nvPr/>
        </p:nvSpPr>
        <p:spPr>
          <a:xfrm>
            <a:off x="14565535" y="5382718"/>
            <a:ext cx="8872779" cy="2119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1500"/>
              </a:spcBef>
              <a:defRPr sz="3500">
                <a:latin typeface="Arial"/>
                <a:ea typeface="Arial"/>
                <a:cs typeface="Arial"/>
                <a:sym typeface="Arial"/>
              </a:defRPr>
            </a:pPr>
            <a:r>
              <a:t>A first to market, exclusive new foliage form for </a:t>
            </a:r>
            <a:r>
              <a:rPr i="1"/>
              <a:t>Ipomoea</a:t>
            </a:r>
            <a:r>
              <a:t>. Distinctive palm-shaped, thick, chartreuse leaves on tight internodes form a compact, mounded to slightly trailing plant.</a:t>
            </a:r>
          </a:p>
        </p:txBody>
      </p:sp>
      <p:sp>
        <p:nvSpPr>
          <p:cNvPr id="405" name="Line"/>
          <p:cNvSpPr/>
          <p:nvPr/>
        </p:nvSpPr>
        <p:spPr>
          <a:xfrm flipV="1">
            <a:off x="14300233" y="5319448"/>
            <a:ext cx="1" cy="22456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406" name="Ipomoea Sweet Caroline Medusa Green mono.jpg" descr="Ipomoea Sweet Caroline Medusa Green mono.jpg"/>
          <p:cNvPicPr>
            <a:picLocks noChangeAspect="1"/>
          </p:cNvPicPr>
          <p:nvPr/>
        </p:nvPicPr>
        <p:blipFill>
          <a:blip r:embed="rId3"/>
          <a:stretch>
            <a:fillRect/>
          </a:stretch>
        </p:blipFill>
        <p:spPr>
          <a:xfrm>
            <a:off x="1549951" y="3811511"/>
            <a:ext cx="11142874" cy="885656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Begonia Double Delight Blush Rose Grandé.jpg" descr="Begonia Double Delight Blush Rose Grandé.jpg"/>
          <p:cNvPicPr>
            <a:picLocks noChangeAspect="1"/>
          </p:cNvPicPr>
          <p:nvPr/>
        </p:nvPicPr>
        <p:blipFill>
          <a:blip r:embed="rId2"/>
          <a:stretch>
            <a:fillRect/>
          </a:stretch>
        </p:blipFill>
        <p:spPr>
          <a:xfrm>
            <a:off x="6994301" y="2055529"/>
            <a:ext cx="10471598" cy="10359402"/>
          </a:xfrm>
          <a:prstGeom prst="rect">
            <a:avLst/>
          </a:prstGeom>
          <a:ln w="12700">
            <a:miter lim="400000"/>
          </a:ln>
        </p:spPr>
      </p:pic>
      <p:sp>
        <p:nvSpPr>
          <p:cNvPr id="102"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103"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104"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105" name="Double Delight™ Blush Rose"/>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Double Delight</a:t>
            </a:r>
            <a:r>
              <a:rPr baseline="31999"/>
              <a:t>™</a:t>
            </a:r>
            <a:r>
              <a:t> Blush Rose</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409"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10"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411" name="Sweet Caroline Medusa™ Green"/>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Sweet Caroline Medusa</a:t>
            </a:r>
            <a:r>
              <a:rPr baseline="31999"/>
              <a:t>™</a:t>
            </a:r>
            <a:r>
              <a:t> Green</a:t>
            </a:r>
          </a:p>
        </p:txBody>
      </p:sp>
      <p:pic>
        <p:nvPicPr>
          <p:cNvPr id="412" name="Ipomoea Sweet Caroline Medusa Green.jpg" descr="Ipomoea Sweet Caroline Medusa Green.jpg"/>
          <p:cNvPicPr>
            <a:picLocks noChangeAspect="1"/>
          </p:cNvPicPr>
          <p:nvPr/>
        </p:nvPicPr>
        <p:blipFill>
          <a:blip r:embed="rId3"/>
          <a:stretch>
            <a:fillRect/>
          </a:stretch>
        </p:blipFill>
        <p:spPr>
          <a:xfrm rot="16200000">
            <a:off x="7535333" y="84666"/>
            <a:ext cx="9313334" cy="13970001"/>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415"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16"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417" name="Sweet Caroline Medusa™ Green"/>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Sweet Caroline Medusa</a:t>
            </a:r>
            <a:r>
              <a:rPr baseline="31999"/>
              <a:t>™</a:t>
            </a:r>
            <a:r>
              <a:t> Green</a:t>
            </a:r>
          </a:p>
        </p:txBody>
      </p:sp>
      <p:pic>
        <p:nvPicPr>
          <p:cNvPr id="418" name="Ipomoea Sweet Caroline Medusa Green Grandé.jpg" descr="Ipomoea Sweet Caroline Medusa Green Grandé.jpg"/>
          <p:cNvPicPr>
            <a:picLocks noChangeAspect="1"/>
          </p:cNvPicPr>
          <p:nvPr/>
        </p:nvPicPr>
        <p:blipFill>
          <a:blip r:embed="rId3"/>
          <a:stretch>
            <a:fillRect/>
          </a:stretch>
        </p:blipFill>
        <p:spPr>
          <a:xfrm>
            <a:off x="6255534" y="1789065"/>
            <a:ext cx="11872932" cy="1023144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421"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Luscious</a:t>
            </a:r>
            <a:r>
              <a:rPr baseline="31999"/>
              <a:t>®</a:t>
            </a:r>
            <a:r>
              <a:t> Royale Red Zone</a:t>
            </a:r>
            <a:r>
              <a:rPr baseline="31999"/>
              <a:t>™</a:t>
            </a:r>
          </a:p>
          <a:p>
            <a:pPr algn="l">
              <a:defRPr sz="6000">
                <a:latin typeface="Times New Roman"/>
                <a:ea typeface="Times New Roman"/>
                <a:cs typeface="Times New Roman"/>
                <a:sym typeface="Times New Roman"/>
              </a:defRPr>
            </a:pPr>
            <a:r>
              <a:rPr i="1"/>
              <a:t>Lantana</a:t>
            </a:r>
          </a:p>
        </p:txBody>
      </p:sp>
      <p:sp>
        <p:nvSpPr>
          <p:cNvPr id="422" name="Text Placeholder 2"/>
          <p:cNvSpPr txBox="1">
            <a:spLocks noGrp="1"/>
          </p:cNvSpPr>
          <p:nvPr>
            <p:ph type="body" sz="quarter" idx="1"/>
          </p:nvPr>
        </p:nvSpPr>
        <p:spPr>
          <a:xfrm>
            <a:off x="14304297" y="7730359"/>
            <a:ext cx="9569294" cy="5543764"/>
          </a:xfrm>
          <a:prstGeom prst="rect">
            <a:avLst/>
          </a:prstGeom>
        </p:spPr>
        <p:txBody>
          <a:bodyPr>
            <a:normAutofit lnSpcReduction="10000"/>
          </a:bodyPr>
          <a:lstStyle/>
          <a:p>
            <a:pPr marL="536447" indent="-536447" defTabSz="792479">
              <a:spcBef>
                <a:spcPts val="1400"/>
              </a:spcBef>
              <a:defRPr sz="3455"/>
            </a:pPr>
            <a:endParaRPr/>
          </a:p>
          <a:p>
            <a:pPr marL="536447" indent="-536447" defTabSz="792479">
              <a:spcBef>
                <a:spcPts val="1400"/>
              </a:spcBef>
              <a:defRPr sz="3455"/>
            </a:pPr>
            <a:r>
              <a:t>Heat and drought tolerant</a:t>
            </a:r>
          </a:p>
          <a:p>
            <a:pPr marL="536447" indent="-536447" defTabSz="792479">
              <a:spcBef>
                <a:spcPts val="1400"/>
              </a:spcBef>
              <a:defRPr sz="3455"/>
            </a:pPr>
            <a:r>
              <a:t>Well-branched plants present well in containers</a:t>
            </a:r>
          </a:p>
          <a:p>
            <a:pPr marL="536447" indent="-536447" defTabSz="792479">
              <a:spcBef>
                <a:spcPts val="1400"/>
              </a:spcBef>
              <a:defRPr sz="3455"/>
            </a:pPr>
            <a:r>
              <a:t>Grow in 4.25 Grande™ containers, recipes, monocultures and landscapes</a:t>
            </a:r>
          </a:p>
          <a:p>
            <a:pPr marL="536447" indent="-536447" defTabSz="792479">
              <a:spcBef>
                <a:spcPts val="1400"/>
              </a:spcBef>
              <a:defRPr sz="3455"/>
            </a:pPr>
            <a:r>
              <a:t>12-26" height; 12-24" spread</a:t>
            </a:r>
          </a:p>
          <a:p>
            <a:pPr marL="536447" indent="-536447" defTabSz="792479">
              <a:spcBef>
                <a:spcPts val="1400"/>
              </a:spcBef>
              <a:defRPr sz="3455"/>
            </a:pPr>
            <a:r>
              <a:t>Full sun</a:t>
            </a:r>
          </a:p>
          <a:p>
            <a:pPr marL="536447" indent="-536447" defTabSz="792479">
              <a:spcBef>
                <a:spcPts val="1400"/>
              </a:spcBef>
              <a:defRPr sz="3455"/>
            </a:pPr>
            <a:r>
              <a:t>Vigor 2</a:t>
            </a:r>
          </a:p>
        </p:txBody>
      </p:sp>
      <p:sp>
        <p:nvSpPr>
          <p:cNvPr id="423"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424"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425"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426"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27"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428"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429" name="A certified sterile selection; non-invasive. Large clusters of fragrant, pollinator-friendly blossoms emerge red and orange bicolor, then transition to pure glowing red on compact, upright plants."/>
          <p:cNvSpPr txBox="1"/>
          <p:nvPr/>
        </p:nvSpPr>
        <p:spPr>
          <a:xfrm>
            <a:off x="14565535" y="53573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A certified sterile selection; non-invasive. Large clusters of fragrant, pollinator-friendly blossoms emerge red and orange bicolor, then transition to pure glowing red on compact, upright plants.</a:t>
            </a:r>
          </a:p>
        </p:txBody>
      </p:sp>
      <p:sp>
        <p:nvSpPr>
          <p:cNvPr id="430" name="Line"/>
          <p:cNvSpPr/>
          <p:nvPr/>
        </p:nvSpPr>
        <p:spPr>
          <a:xfrm flipV="1">
            <a:off x="14300233" y="5319448"/>
            <a:ext cx="1" cy="27028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431" name="Lantana Luscious Royale Red Zone mono.jpg" descr="Lantana Luscious Royale Red Zone mono.jpg"/>
          <p:cNvPicPr>
            <a:picLocks noChangeAspect="1"/>
          </p:cNvPicPr>
          <p:nvPr/>
        </p:nvPicPr>
        <p:blipFill>
          <a:blip r:embed="rId3"/>
          <a:stretch>
            <a:fillRect/>
          </a:stretch>
        </p:blipFill>
        <p:spPr>
          <a:xfrm>
            <a:off x="1840544" y="3785092"/>
            <a:ext cx="10561688" cy="8936369"/>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434"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35"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436" name="Luscious® Royale Red Zone™"/>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Luscious</a:t>
            </a:r>
            <a:r>
              <a:rPr baseline="31999"/>
              <a:t>®</a:t>
            </a:r>
            <a:r>
              <a:t> Royale Red Zone</a:t>
            </a:r>
            <a:r>
              <a:rPr baseline="31999"/>
              <a:t>™</a:t>
            </a:r>
          </a:p>
        </p:txBody>
      </p:sp>
      <p:pic>
        <p:nvPicPr>
          <p:cNvPr id="437" name="Lantana Luscious Royale Red Zone.jpg" descr="Lantana Luscious Royale Red Zone.jpg"/>
          <p:cNvPicPr>
            <a:picLocks noChangeAspect="1"/>
          </p:cNvPicPr>
          <p:nvPr/>
        </p:nvPicPr>
        <p:blipFill>
          <a:blip r:embed="rId3"/>
          <a:stretch>
            <a:fillRect/>
          </a:stretch>
        </p:blipFill>
        <p:spPr>
          <a:xfrm rot="5400000">
            <a:off x="7535333" y="84666"/>
            <a:ext cx="9313334" cy="13970001"/>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440"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41"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442" name="Luscious® Royale Red Zone™"/>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Luscious</a:t>
            </a:r>
            <a:r>
              <a:rPr baseline="31999"/>
              <a:t>®</a:t>
            </a:r>
            <a:r>
              <a:t> Royale Red Zone</a:t>
            </a:r>
            <a:r>
              <a:rPr baseline="31999"/>
              <a:t>™</a:t>
            </a:r>
          </a:p>
        </p:txBody>
      </p:sp>
      <p:pic>
        <p:nvPicPr>
          <p:cNvPr id="443" name="Lantana Luscious Royale Red Zone Grandé.jpg" descr="Lantana Luscious Royale Red Zone Grandé.jpg"/>
          <p:cNvPicPr>
            <a:picLocks noChangeAspect="1"/>
          </p:cNvPicPr>
          <p:nvPr/>
        </p:nvPicPr>
        <p:blipFill>
          <a:blip r:embed="rId3"/>
          <a:srcRect l="270"/>
          <a:stretch>
            <a:fillRect/>
          </a:stretch>
        </p:blipFill>
        <p:spPr>
          <a:xfrm>
            <a:off x="7659068" y="2020623"/>
            <a:ext cx="9370664" cy="9906286"/>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446"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Laguna</a:t>
            </a:r>
            <a:r>
              <a:rPr baseline="31999"/>
              <a:t>®</a:t>
            </a:r>
            <a:r>
              <a:t> Sky Blue (Imp)</a:t>
            </a:r>
          </a:p>
          <a:p>
            <a:pPr algn="l">
              <a:defRPr sz="6000">
                <a:latin typeface="Times New Roman"/>
                <a:ea typeface="Times New Roman"/>
                <a:cs typeface="Times New Roman"/>
                <a:sym typeface="Times New Roman"/>
              </a:defRPr>
            </a:pPr>
            <a:r>
              <a:rPr i="1"/>
              <a:t>Lobelia</a:t>
            </a:r>
          </a:p>
        </p:txBody>
      </p:sp>
      <p:sp>
        <p:nvSpPr>
          <p:cNvPr id="447" name="Text Placeholder 2"/>
          <p:cNvSpPr txBox="1">
            <a:spLocks noGrp="1"/>
          </p:cNvSpPr>
          <p:nvPr>
            <p:ph type="body" sz="quarter" idx="1"/>
          </p:nvPr>
        </p:nvSpPr>
        <p:spPr>
          <a:xfrm>
            <a:off x="14304297" y="7730359"/>
            <a:ext cx="9569294" cy="5543764"/>
          </a:xfrm>
          <a:prstGeom prst="rect">
            <a:avLst/>
          </a:prstGeom>
        </p:spPr>
        <p:txBody>
          <a:bodyPr/>
          <a:lstStyle/>
          <a:p>
            <a:pPr>
              <a:defRPr sz="3600"/>
            </a:pPr>
            <a:endParaRPr/>
          </a:p>
          <a:p>
            <a:pPr>
              <a:defRPr sz="3600"/>
            </a:pPr>
            <a:r>
              <a:t>Essential component for recipes</a:t>
            </a:r>
          </a:p>
          <a:p>
            <a:pPr>
              <a:defRPr sz="3600"/>
            </a:pPr>
            <a:r>
              <a:t>Full, semi-upright habit</a:t>
            </a:r>
          </a:p>
          <a:p>
            <a:pPr>
              <a:defRPr sz="3600"/>
            </a:pPr>
            <a:r>
              <a:t>Grow in 4.25 Grande™ containers, hanging baskets, window boxes and landscapes</a:t>
            </a:r>
          </a:p>
          <a:p>
            <a:pPr>
              <a:defRPr sz="3600"/>
            </a:pPr>
            <a:r>
              <a:t>6-12” height; 12-24” spread</a:t>
            </a:r>
          </a:p>
          <a:p>
            <a:pPr>
              <a:defRPr sz="3600"/>
            </a:pPr>
            <a:r>
              <a:t>Part sun to sun</a:t>
            </a:r>
          </a:p>
          <a:p>
            <a:pPr>
              <a:defRPr sz="3600"/>
            </a:pPr>
            <a:r>
              <a:t>Vigor 2</a:t>
            </a:r>
          </a:p>
        </p:txBody>
      </p:sp>
      <p:sp>
        <p:nvSpPr>
          <p:cNvPr id="448"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449"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450"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451"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52"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453"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454" name="This upgrade to our top-selling Lobelia features an improved summer performance, larger flowers, and true sky blue color that holds a month longer through the summer heat."/>
          <p:cNvSpPr txBox="1"/>
          <p:nvPr/>
        </p:nvSpPr>
        <p:spPr>
          <a:xfrm>
            <a:off x="14565535" y="53319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1500"/>
              </a:spcBef>
              <a:defRPr sz="3500">
                <a:latin typeface="Arial"/>
                <a:ea typeface="Arial"/>
                <a:cs typeface="Arial"/>
                <a:sym typeface="Arial"/>
              </a:defRPr>
            </a:pPr>
            <a:r>
              <a:t>This upgrade to our top-selling </a:t>
            </a:r>
            <a:r>
              <a:rPr i="1"/>
              <a:t>Lobelia</a:t>
            </a:r>
            <a:r>
              <a:t> features an improved summer performance, larger flowers, and true sky blue color that holds a month longer through the summer heat. </a:t>
            </a:r>
          </a:p>
        </p:txBody>
      </p:sp>
      <p:sp>
        <p:nvSpPr>
          <p:cNvPr id="455" name="Line"/>
          <p:cNvSpPr/>
          <p:nvPr/>
        </p:nvSpPr>
        <p:spPr>
          <a:xfrm flipV="1">
            <a:off x="14300233" y="5319448"/>
            <a:ext cx="1" cy="26520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456" name="Lobelia Laguna Sky Blue impr mono.jpg" descr="Lobelia Laguna Sky Blue impr mono.jpg"/>
          <p:cNvPicPr>
            <a:picLocks noChangeAspect="1"/>
          </p:cNvPicPr>
          <p:nvPr/>
        </p:nvPicPr>
        <p:blipFill>
          <a:blip r:embed="rId3"/>
          <a:stretch>
            <a:fillRect/>
          </a:stretch>
        </p:blipFill>
        <p:spPr>
          <a:xfrm>
            <a:off x="1325956" y="3798594"/>
            <a:ext cx="11371989" cy="9147834"/>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459"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60"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461" name="Laguna® Sky Blue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Laguna</a:t>
            </a:r>
            <a:r>
              <a:rPr baseline="31999"/>
              <a:t>®</a:t>
            </a:r>
            <a:r>
              <a:t> Sky Blue (Imp)</a:t>
            </a:r>
          </a:p>
        </p:txBody>
      </p:sp>
      <p:pic>
        <p:nvPicPr>
          <p:cNvPr id="462" name="Lobelia Laguna Sky Blue impr.jpg" descr="Lobelia Laguna Sky Blue impr.jpg"/>
          <p:cNvPicPr>
            <a:picLocks noChangeAspect="1"/>
          </p:cNvPicPr>
          <p:nvPr/>
        </p:nvPicPr>
        <p:blipFill>
          <a:blip r:embed="rId3"/>
          <a:stretch>
            <a:fillRect/>
          </a:stretch>
        </p:blipFill>
        <p:spPr>
          <a:xfrm rot="16200000">
            <a:off x="7535333" y="84666"/>
            <a:ext cx="9313334" cy="13970001"/>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465"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66"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467" name="Laguna® Sky Blue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Laguna</a:t>
            </a:r>
            <a:r>
              <a:rPr baseline="31999"/>
              <a:t>®</a:t>
            </a:r>
            <a:r>
              <a:t> Sky Blue (Imp)</a:t>
            </a:r>
          </a:p>
        </p:txBody>
      </p:sp>
      <p:pic>
        <p:nvPicPr>
          <p:cNvPr id="468" name="Lobelia Laguna Sky Blue Improved Grandé.jpg" descr="Lobelia Laguna Sky Blue Improved Grandé.jpg"/>
          <p:cNvPicPr>
            <a:picLocks noChangeAspect="1"/>
          </p:cNvPicPr>
          <p:nvPr/>
        </p:nvPicPr>
        <p:blipFill>
          <a:blip r:embed="rId3"/>
          <a:stretch>
            <a:fillRect/>
          </a:stretch>
        </p:blipFill>
        <p:spPr>
          <a:xfrm>
            <a:off x="6151204" y="1951277"/>
            <a:ext cx="11802192" cy="10236424"/>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471"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Moonlight Knight</a:t>
            </a:r>
            <a:r>
              <a:rPr baseline="31999"/>
              <a:t>™</a:t>
            </a:r>
          </a:p>
          <a:p>
            <a:pPr algn="l">
              <a:defRPr sz="6000">
                <a:latin typeface="Times New Roman"/>
                <a:ea typeface="Times New Roman"/>
                <a:cs typeface="Times New Roman"/>
                <a:sym typeface="Times New Roman"/>
              </a:defRPr>
            </a:pPr>
            <a:r>
              <a:rPr i="1"/>
              <a:t>Lobularia</a:t>
            </a:r>
          </a:p>
        </p:txBody>
      </p:sp>
      <p:sp>
        <p:nvSpPr>
          <p:cNvPr id="472" name="Text Placeholder 2"/>
          <p:cNvSpPr txBox="1">
            <a:spLocks noGrp="1"/>
          </p:cNvSpPr>
          <p:nvPr>
            <p:ph type="body" sz="quarter" idx="1"/>
          </p:nvPr>
        </p:nvSpPr>
        <p:spPr>
          <a:xfrm>
            <a:off x="14304297" y="7730359"/>
            <a:ext cx="9569294" cy="5543764"/>
          </a:xfrm>
          <a:prstGeom prst="rect">
            <a:avLst/>
          </a:prstGeom>
        </p:spPr>
        <p:txBody>
          <a:bodyPr/>
          <a:lstStyle/>
          <a:p>
            <a:pPr>
              <a:defRPr sz="3600"/>
            </a:pPr>
            <a:endParaRPr/>
          </a:p>
          <a:p>
            <a:pPr>
              <a:defRPr sz="3600"/>
            </a:pPr>
            <a:r>
              <a:t>Highly attractive to pollinators</a:t>
            </a:r>
          </a:p>
          <a:p>
            <a:pPr>
              <a:defRPr sz="3600"/>
            </a:pPr>
            <a:r>
              <a:t>Grow in 4.25 Grande™ containers, hanging baskets, window boxes, recipes and landscapes</a:t>
            </a:r>
          </a:p>
          <a:p>
            <a:pPr>
              <a:defRPr sz="3600"/>
            </a:pPr>
            <a:r>
              <a:t>8-12” height; 18-24” spread</a:t>
            </a:r>
          </a:p>
          <a:p>
            <a:pPr>
              <a:defRPr sz="3600"/>
            </a:pPr>
            <a:r>
              <a:t>Part sun to sun</a:t>
            </a:r>
          </a:p>
          <a:p>
            <a:pPr>
              <a:defRPr sz="3600"/>
            </a:pPr>
            <a:r>
              <a:t>Vigor 3</a:t>
            </a:r>
          </a:p>
        </p:txBody>
      </p:sp>
      <p:sp>
        <p:nvSpPr>
          <p:cNvPr id="473"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474"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475"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476"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77"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478"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479" name="A welcome color expansion for our vegetative Lobularia line. Soft yellow blossoms completely blanket the well-branched plants all season, powering through the heat of summer."/>
          <p:cNvSpPr txBox="1"/>
          <p:nvPr/>
        </p:nvSpPr>
        <p:spPr>
          <a:xfrm>
            <a:off x="14565535" y="52938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1500"/>
              </a:spcBef>
              <a:defRPr sz="3500">
                <a:latin typeface="Arial"/>
                <a:ea typeface="Arial"/>
                <a:cs typeface="Arial"/>
                <a:sym typeface="Arial"/>
              </a:defRPr>
            </a:pPr>
            <a:r>
              <a:t>A welcome color expansion for our vegetative </a:t>
            </a:r>
            <a:r>
              <a:rPr i="1"/>
              <a:t>Lobularia</a:t>
            </a:r>
            <a:r>
              <a:t> line. Soft yellow blossoms completely blanket the well-branched plants all season, powering through the heat of summer.</a:t>
            </a:r>
          </a:p>
        </p:txBody>
      </p:sp>
      <p:sp>
        <p:nvSpPr>
          <p:cNvPr id="480" name="Line"/>
          <p:cNvSpPr/>
          <p:nvPr/>
        </p:nvSpPr>
        <p:spPr>
          <a:xfrm flipV="1">
            <a:off x="14300233" y="5319448"/>
            <a:ext cx="1" cy="25758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481" name="Lobularia Moonlight Knight mono.jpg" descr="Lobularia Moonlight Knight mono.jpg"/>
          <p:cNvPicPr>
            <a:picLocks noChangeAspect="1"/>
          </p:cNvPicPr>
          <p:nvPr/>
        </p:nvPicPr>
        <p:blipFill>
          <a:blip r:embed="rId3"/>
          <a:stretch>
            <a:fillRect/>
          </a:stretch>
        </p:blipFill>
        <p:spPr>
          <a:xfrm>
            <a:off x="1004061" y="4167664"/>
            <a:ext cx="12161696" cy="8234032"/>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484"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85"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486" name="Moonlight Knight™"/>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Moonlight Knight</a:t>
            </a:r>
            <a:r>
              <a:rPr baseline="31999"/>
              <a:t>™</a:t>
            </a:r>
          </a:p>
        </p:txBody>
      </p:sp>
      <p:pic>
        <p:nvPicPr>
          <p:cNvPr id="487" name="Lobularia Moonlight Knight.jpg" descr="Lobularia Moonlight Knight.jpg"/>
          <p:cNvPicPr>
            <a:picLocks noChangeAspect="1"/>
          </p:cNvPicPr>
          <p:nvPr/>
        </p:nvPicPr>
        <p:blipFill>
          <a:blip r:embed="rId3"/>
          <a:stretch>
            <a:fillRect/>
          </a:stretch>
        </p:blipFill>
        <p:spPr>
          <a:xfrm rot="5400000">
            <a:off x="7535333" y="84666"/>
            <a:ext cx="9313334" cy="139700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108"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Double Delight</a:t>
            </a:r>
            <a:r>
              <a:rPr baseline="31999"/>
              <a:t>™</a:t>
            </a:r>
            <a:r>
              <a:t> Primrose</a:t>
            </a:r>
          </a:p>
          <a:p>
            <a:pPr algn="l">
              <a:defRPr sz="6000">
                <a:latin typeface="Times New Roman"/>
                <a:ea typeface="Times New Roman"/>
                <a:cs typeface="Times New Roman"/>
                <a:sym typeface="Times New Roman"/>
              </a:defRPr>
            </a:pPr>
            <a:r>
              <a:rPr i="1"/>
              <a:t>Begonia</a:t>
            </a:r>
          </a:p>
        </p:txBody>
      </p:sp>
      <p:sp>
        <p:nvSpPr>
          <p:cNvPr id="109" name="Text Placeholder 2"/>
          <p:cNvSpPr txBox="1">
            <a:spLocks noGrp="1"/>
          </p:cNvSpPr>
          <p:nvPr>
            <p:ph type="body" sz="quarter" idx="1"/>
          </p:nvPr>
        </p:nvSpPr>
        <p:spPr>
          <a:xfrm>
            <a:off x="14304297" y="7730359"/>
            <a:ext cx="9569294" cy="5543764"/>
          </a:xfrm>
          <a:prstGeom prst="rect">
            <a:avLst/>
          </a:prstGeom>
        </p:spPr>
        <p:txBody>
          <a:bodyPr/>
          <a:lstStyle/>
          <a:p>
            <a:pPr>
              <a:defRPr sz="3600"/>
            </a:pPr>
            <a:endParaRPr/>
          </a:p>
          <a:p>
            <a:pPr>
              <a:defRPr sz="3600"/>
            </a:pPr>
            <a:r>
              <a:t>More tolerant of </a:t>
            </a:r>
            <a:r>
              <a:rPr i="1"/>
              <a:t>Xanthomonas</a:t>
            </a:r>
            <a:r>
              <a:t> than other series</a:t>
            </a:r>
          </a:p>
          <a:p>
            <a:pPr>
              <a:defRPr sz="3600"/>
            </a:pPr>
            <a:r>
              <a:t>Grow in 4.25 Grande™ containers, hanging baskets, window boxes and monocultures</a:t>
            </a:r>
          </a:p>
          <a:p>
            <a:pPr>
              <a:defRPr sz="3600"/>
            </a:pPr>
            <a:r>
              <a:t>8-14” height; 12-24” spread</a:t>
            </a:r>
          </a:p>
          <a:p>
            <a:pPr>
              <a:defRPr sz="3600"/>
            </a:pPr>
            <a:r>
              <a:t>Part sun to sun (full sun in the North)</a:t>
            </a:r>
          </a:p>
          <a:p>
            <a:pPr>
              <a:defRPr sz="3600"/>
            </a:pPr>
            <a:r>
              <a:t>Vigor 2</a:t>
            </a:r>
          </a:p>
        </p:txBody>
      </p:sp>
      <p:sp>
        <p:nvSpPr>
          <p:cNvPr id="110"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111"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112"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113"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114"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115"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116" name="Cascading, elegantly formed, soft yellow blossoms exude a notable, citrus-like fragrance. Excellent vigor, branching, flower count and sun tolerance make this new begonia a delight to grow."/>
          <p:cNvSpPr txBox="1"/>
          <p:nvPr/>
        </p:nvSpPr>
        <p:spPr>
          <a:xfrm>
            <a:off x="14545825" y="5334854"/>
            <a:ext cx="8872779" cy="2627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Cascading, elegantly formed, soft yellow blossoms exude a notable, citrus-like fragrance. Excellent vigor, branching, flower count and sun tolerance make this new begonia a delight to grow.</a:t>
            </a:r>
          </a:p>
        </p:txBody>
      </p:sp>
      <p:sp>
        <p:nvSpPr>
          <p:cNvPr id="117" name="Line"/>
          <p:cNvSpPr/>
          <p:nvPr/>
        </p:nvSpPr>
        <p:spPr>
          <a:xfrm flipV="1">
            <a:off x="14300234" y="5319448"/>
            <a:ext cx="1" cy="2657873"/>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118" name="Begonia Double Delight Primrose mono.jpg" descr="Begonia Double Delight Primrose mono.jpg"/>
          <p:cNvPicPr>
            <a:picLocks noChangeAspect="1"/>
          </p:cNvPicPr>
          <p:nvPr/>
        </p:nvPicPr>
        <p:blipFill>
          <a:blip r:embed="rId3"/>
          <a:stretch>
            <a:fillRect/>
          </a:stretch>
        </p:blipFill>
        <p:spPr>
          <a:xfrm>
            <a:off x="1296339" y="3810531"/>
            <a:ext cx="11796015" cy="8233532"/>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Lobularia Moonlight Knight Grandé.jpg" descr="Lobularia Moonlight Knight Grandé.jpg"/>
          <p:cNvPicPr>
            <a:picLocks noChangeAspect="1"/>
          </p:cNvPicPr>
          <p:nvPr/>
        </p:nvPicPr>
        <p:blipFill>
          <a:blip r:embed="rId2"/>
          <a:stretch>
            <a:fillRect/>
          </a:stretch>
        </p:blipFill>
        <p:spPr>
          <a:xfrm>
            <a:off x="6647619" y="1914615"/>
            <a:ext cx="10834762" cy="10504729"/>
          </a:xfrm>
          <a:prstGeom prst="rect">
            <a:avLst/>
          </a:prstGeom>
          <a:ln w="12700">
            <a:miter lim="400000"/>
          </a:ln>
        </p:spPr>
      </p:pic>
      <p:sp>
        <p:nvSpPr>
          <p:cNvPr id="490"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491"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492"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493" name="Moonlight Knight™"/>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Moonlight Knight</a:t>
            </a:r>
            <a:r>
              <a:rPr baseline="31999"/>
              <a:t>™</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496"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Bright Lights</a:t>
            </a:r>
            <a:r>
              <a:rPr baseline="31999"/>
              <a:t>®</a:t>
            </a:r>
            <a:r>
              <a:t> Red</a:t>
            </a:r>
          </a:p>
          <a:p>
            <a:pPr algn="l">
              <a:defRPr sz="6000">
                <a:latin typeface="Times New Roman"/>
                <a:ea typeface="Times New Roman"/>
                <a:cs typeface="Times New Roman"/>
                <a:sym typeface="Times New Roman"/>
              </a:defRPr>
            </a:pPr>
            <a:r>
              <a:rPr i="1"/>
              <a:t>Osteospermum</a:t>
            </a:r>
          </a:p>
        </p:txBody>
      </p:sp>
      <p:sp>
        <p:nvSpPr>
          <p:cNvPr id="497" name="Text Placeholder 2"/>
          <p:cNvSpPr txBox="1">
            <a:spLocks noGrp="1"/>
          </p:cNvSpPr>
          <p:nvPr>
            <p:ph type="body" sz="quarter" idx="1"/>
          </p:nvPr>
        </p:nvSpPr>
        <p:spPr>
          <a:xfrm>
            <a:off x="14304297" y="7730359"/>
            <a:ext cx="9569294" cy="5543764"/>
          </a:xfrm>
          <a:prstGeom prst="rect">
            <a:avLst/>
          </a:prstGeom>
        </p:spPr>
        <p:txBody>
          <a:bodyPr>
            <a:normAutofit lnSpcReduction="10000"/>
          </a:bodyPr>
          <a:lstStyle/>
          <a:p>
            <a:pPr marL="536447" indent="-536447" defTabSz="792479">
              <a:spcBef>
                <a:spcPts val="1400"/>
              </a:spcBef>
              <a:defRPr sz="3455"/>
            </a:pPr>
            <a:endParaRPr/>
          </a:p>
          <a:p>
            <a:pPr marL="536447" indent="-536447" defTabSz="792479">
              <a:spcBef>
                <a:spcPts val="1400"/>
              </a:spcBef>
              <a:defRPr sz="3455"/>
            </a:pPr>
            <a:r>
              <a:t>Color expansion for the series</a:t>
            </a:r>
          </a:p>
          <a:p>
            <a:pPr marL="536447" indent="-536447" defTabSz="792479">
              <a:spcBef>
                <a:spcPts val="1400"/>
              </a:spcBef>
              <a:defRPr sz="3455"/>
            </a:pPr>
            <a:r>
              <a:t>Longer sales window than most due to heat tolerance </a:t>
            </a:r>
          </a:p>
          <a:p>
            <a:pPr marL="536447" indent="-536447" defTabSz="792479">
              <a:spcBef>
                <a:spcPts val="1400"/>
              </a:spcBef>
              <a:defRPr sz="3455"/>
            </a:pPr>
            <a:r>
              <a:t>Grow in 4.25 Grande™ containers, recipes, monocultures, grab ‘n go pots</a:t>
            </a:r>
          </a:p>
          <a:p>
            <a:pPr marL="536447" indent="-536447" defTabSz="792479">
              <a:spcBef>
                <a:spcPts val="1400"/>
              </a:spcBef>
              <a:defRPr sz="3455"/>
            </a:pPr>
            <a:r>
              <a:t>8-12” height; 8-12” spread</a:t>
            </a:r>
          </a:p>
          <a:p>
            <a:pPr marL="536447" indent="-536447" defTabSz="792479">
              <a:spcBef>
                <a:spcPts val="1400"/>
              </a:spcBef>
              <a:defRPr sz="3455"/>
            </a:pPr>
            <a:r>
              <a:t>Part sun to sun</a:t>
            </a:r>
          </a:p>
          <a:p>
            <a:pPr marL="536447" indent="-536447" defTabSz="792479">
              <a:spcBef>
                <a:spcPts val="1400"/>
              </a:spcBef>
              <a:defRPr sz="3455"/>
            </a:pPr>
            <a:r>
              <a:t>Vigor 2</a:t>
            </a:r>
          </a:p>
        </p:txBody>
      </p:sp>
      <p:sp>
        <p:nvSpPr>
          <p:cNvPr id="498"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499"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500"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501"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502"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503"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504" name="Selected for its nestled branching, fuller, uniform habit and season-long flowering, this brick red selection represents an advancement in heat tolerant Osteospermum breeding."/>
          <p:cNvSpPr txBox="1"/>
          <p:nvPr/>
        </p:nvSpPr>
        <p:spPr>
          <a:xfrm>
            <a:off x="14565535" y="53319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1500"/>
              </a:spcBef>
              <a:defRPr sz="3500">
                <a:latin typeface="Arial"/>
                <a:ea typeface="Arial"/>
                <a:cs typeface="Arial"/>
                <a:sym typeface="Arial"/>
              </a:defRPr>
            </a:pPr>
            <a:r>
              <a:t>Selected for its nestled branching, fuller, uniform habit and season-long flowering, this brick red selection represents an advancement in heat tolerant </a:t>
            </a:r>
            <a:r>
              <a:rPr i="1"/>
              <a:t>Osteospermum</a:t>
            </a:r>
            <a:r>
              <a:t> breeding.</a:t>
            </a:r>
          </a:p>
        </p:txBody>
      </p:sp>
      <p:sp>
        <p:nvSpPr>
          <p:cNvPr id="505" name="Line"/>
          <p:cNvSpPr/>
          <p:nvPr/>
        </p:nvSpPr>
        <p:spPr>
          <a:xfrm flipV="1">
            <a:off x="14300233" y="5319448"/>
            <a:ext cx="1" cy="26520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506" name="Osteospermum Bright Lights Red mono.jpg" descr="Osteospermum Bright Lights Red mono.jpg"/>
          <p:cNvPicPr>
            <a:picLocks noChangeAspect="1"/>
          </p:cNvPicPr>
          <p:nvPr/>
        </p:nvPicPr>
        <p:blipFill>
          <a:blip r:embed="rId3"/>
          <a:stretch>
            <a:fillRect/>
          </a:stretch>
        </p:blipFill>
        <p:spPr>
          <a:xfrm>
            <a:off x="1450825" y="3754227"/>
            <a:ext cx="11632960" cy="9157375"/>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509"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510"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511" name="Bright Lights® Red"/>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Bright Lights</a:t>
            </a:r>
            <a:r>
              <a:rPr baseline="31999"/>
              <a:t>®</a:t>
            </a:r>
            <a:r>
              <a:t> Red</a:t>
            </a:r>
          </a:p>
        </p:txBody>
      </p:sp>
      <p:pic>
        <p:nvPicPr>
          <p:cNvPr id="512" name="Osteospermum Bright Lights Red.jpg" descr="Osteospermum Bright Lights Red.jpg"/>
          <p:cNvPicPr>
            <a:picLocks noChangeAspect="1"/>
          </p:cNvPicPr>
          <p:nvPr/>
        </p:nvPicPr>
        <p:blipFill>
          <a:blip r:embed="rId3"/>
          <a:stretch>
            <a:fillRect/>
          </a:stretch>
        </p:blipFill>
        <p:spPr>
          <a:xfrm rot="5400000">
            <a:off x="7535333" y="84666"/>
            <a:ext cx="9313334" cy="13970001"/>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Osteospermum Bright Lights Red Grandé.jpg" descr="Osteospermum Bright Lights Red Grandé.jpg"/>
          <p:cNvPicPr>
            <a:picLocks noChangeAspect="1"/>
          </p:cNvPicPr>
          <p:nvPr/>
        </p:nvPicPr>
        <p:blipFill>
          <a:blip r:embed="rId2"/>
          <a:stretch>
            <a:fillRect/>
          </a:stretch>
        </p:blipFill>
        <p:spPr>
          <a:xfrm>
            <a:off x="7725867" y="1827977"/>
            <a:ext cx="9465666" cy="11028024"/>
          </a:xfrm>
          <a:prstGeom prst="rect">
            <a:avLst/>
          </a:prstGeom>
          <a:ln w="12700">
            <a:miter lim="400000"/>
          </a:ln>
        </p:spPr>
      </p:pic>
      <p:sp>
        <p:nvSpPr>
          <p:cNvPr id="515"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516"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517"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518" name="Bright Lights® Red"/>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Bright Lights</a:t>
            </a:r>
            <a:r>
              <a:rPr baseline="31999"/>
              <a:t>®</a:t>
            </a:r>
            <a:r>
              <a:t> Red</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521" name="Title 1"/>
          <p:cNvSpPr txBox="1">
            <a:spLocks noGrp="1"/>
          </p:cNvSpPr>
          <p:nvPr>
            <p:ph type="title"/>
          </p:nvPr>
        </p:nvSpPr>
        <p:spPr>
          <a:xfrm>
            <a:off x="14224000" y="2012180"/>
            <a:ext cx="9908425" cy="2405079"/>
          </a:xfrm>
          <a:prstGeom prst="rect">
            <a:avLst/>
          </a:prstGeom>
        </p:spPr>
        <p:txBody>
          <a:bodyPr>
            <a:normAutofit fontScale="90000"/>
          </a:bodyPr>
          <a:lstStyle/>
          <a:p>
            <a:pPr algn="l" defTabSz="800735">
              <a:defRPr sz="5820">
                <a:latin typeface="Times New Roman"/>
                <a:ea typeface="Times New Roman"/>
                <a:cs typeface="Times New Roman"/>
                <a:sym typeface="Times New Roman"/>
              </a:defRPr>
            </a:pPr>
            <a:r>
              <a:t>Supertunia</a:t>
            </a:r>
            <a:r>
              <a:rPr baseline="31999"/>
              <a:t>®</a:t>
            </a:r>
            <a:r>
              <a:t> Royal Velvet</a:t>
            </a:r>
            <a:r>
              <a:rPr baseline="31999"/>
              <a:t>®</a:t>
            </a:r>
            <a:r>
              <a:t> (Imp)</a:t>
            </a:r>
          </a:p>
          <a:p>
            <a:pPr algn="l" defTabSz="800735">
              <a:defRPr sz="5820">
                <a:latin typeface="Times New Roman"/>
                <a:ea typeface="Times New Roman"/>
                <a:cs typeface="Times New Roman"/>
                <a:sym typeface="Times New Roman"/>
              </a:defRPr>
            </a:pPr>
            <a:r>
              <a:rPr i="1"/>
              <a:t>Petunia</a:t>
            </a:r>
          </a:p>
        </p:txBody>
      </p:sp>
      <p:sp>
        <p:nvSpPr>
          <p:cNvPr id="522" name="Text Placeholder 2"/>
          <p:cNvSpPr txBox="1">
            <a:spLocks noGrp="1"/>
          </p:cNvSpPr>
          <p:nvPr>
            <p:ph type="body" sz="quarter" idx="1"/>
          </p:nvPr>
        </p:nvSpPr>
        <p:spPr>
          <a:xfrm>
            <a:off x="14304297" y="7730359"/>
            <a:ext cx="9747831" cy="5667077"/>
          </a:xfrm>
          <a:prstGeom prst="rect">
            <a:avLst/>
          </a:prstGeom>
        </p:spPr>
        <p:txBody>
          <a:bodyPr/>
          <a:lstStyle/>
          <a:p>
            <a:pPr marL="480567" indent="-480567" defTabSz="709930">
              <a:spcBef>
                <a:spcPts val="1200"/>
              </a:spcBef>
              <a:defRPr sz="3096"/>
            </a:pPr>
            <a:endParaRPr/>
          </a:p>
          <a:p>
            <a:pPr marL="480567" indent="-480567" defTabSz="709930">
              <a:spcBef>
                <a:spcPts val="1200"/>
              </a:spcBef>
              <a:defRPr sz="3096"/>
            </a:pPr>
            <a:r>
              <a:t>Excellent heat and humidity tolerance</a:t>
            </a:r>
          </a:p>
          <a:p>
            <a:pPr marL="480567" indent="-480567" defTabSz="709930">
              <a:spcBef>
                <a:spcPts val="1200"/>
              </a:spcBef>
              <a:defRPr sz="3096"/>
            </a:pPr>
            <a:r>
              <a:t>Durable, all-season performer</a:t>
            </a:r>
          </a:p>
          <a:p>
            <a:pPr marL="480567" indent="-480567" defTabSz="709930">
              <a:spcBef>
                <a:spcPts val="1200"/>
              </a:spcBef>
              <a:defRPr sz="3096"/>
            </a:pPr>
            <a:r>
              <a:t>Color match to previous Royal Velvet®</a:t>
            </a:r>
          </a:p>
          <a:p>
            <a:pPr marL="480567" indent="-480567" defTabSz="709930">
              <a:spcBef>
                <a:spcPts val="1200"/>
              </a:spcBef>
              <a:defRPr sz="3096"/>
            </a:pPr>
            <a:r>
              <a:t>Grow in 4.25 Grande™ and 1.0 Royale™ containers, hanging baskets, recipes and landscapes</a:t>
            </a:r>
          </a:p>
          <a:p>
            <a:pPr marL="480567" indent="-480567" defTabSz="709930">
              <a:spcBef>
                <a:spcPts val="1200"/>
              </a:spcBef>
              <a:defRPr sz="3096"/>
            </a:pPr>
            <a:r>
              <a:t>6-12” height; 18-24” spread</a:t>
            </a:r>
          </a:p>
          <a:p>
            <a:pPr marL="480567" indent="-480567" defTabSz="709930">
              <a:spcBef>
                <a:spcPts val="1200"/>
              </a:spcBef>
              <a:defRPr sz="3096"/>
            </a:pPr>
            <a:r>
              <a:t>Part sun to sun</a:t>
            </a:r>
          </a:p>
          <a:p>
            <a:pPr marL="480567" indent="-480567" defTabSz="709930">
              <a:spcBef>
                <a:spcPts val="1200"/>
              </a:spcBef>
              <a:defRPr sz="3096"/>
            </a:pPr>
            <a:r>
              <a:t>Vigor 3</a:t>
            </a:r>
          </a:p>
        </p:txBody>
      </p:sp>
      <p:sp>
        <p:nvSpPr>
          <p:cNvPr id="523"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524"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525"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526"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527"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528"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529" name="How do you improve on one of your top selling annuals? By enhancing its spring habit and presentation, ensuring season-long performance, and making its royal purple flowers colorfast."/>
          <p:cNvSpPr txBox="1"/>
          <p:nvPr/>
        </p:nvSpPr>
        <p:spPr>
          <a:xfrm>
            <a:off x="14565535" y="53573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How do you improve on one of your top selling annuals? By enhancing its spring habit and presentation, ensuring season-long performance, and making its royal purple flowers colorfast.</a:t>
            </a:r>
          </a:p>
        </p:txBody>
      </p:sp>
      <p:sp>
        <p:nvSpPr>
          <p:cNvPr id="530" name="Line"/>
          <p:cNvSpPr/>
          <p:nvPr/>
        </p:nvSpPr>
        <p:spPr>
          <a:xfrm flipV="1">
            <a:off x="14300233" y="5319448"/>
            <a:ext cx="1" cy="27028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531" name="Supertunia Royal Velvet Improved mono.jpg" descr="Supertunia Royal Velvet Improved mono.jpg"/>
          <p:cNvPicPr>
            <a:picLocks noChangeAspect="1"/>
          </p:cNvPicPr>
          <p:nvPr/>
        </p:nvPicPr>
        <p:blipFill>
          <a:blip r:embed="rId3"/>
          <a:stretch>
            <a:fillRect/>
          </a:stretch>
        </p:blipFill>
        <p:spPr>
          <a:xfrm>
            <a:off x="1484621" y="3951077"/>
            <a:ext cx="11200576" cy="8733038"/>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534"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535"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536" name="Supertunia® Royal Velvet®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Supertunia</a:t>
            </a:r>
            <a:r>
              <a:rPr baseline="31999"/>
              <a:t>®</a:t>
            </a:r>
            <a:r>
              <a:t> Royal Velvet</a:t>
            </a:r>
            <a:r>
              <a:rPr baseline="31999"/>
              <a:t>®</a:t>
            </a:r>
            <a:r>
              <a:t> (Imp)</a:t>
            </a:r>
          </a:p>
        </p:txBody>
      </p:sp>
      <p:pic>
        <p:nvPicPr>
          <p:cNvPr id="537" name="Supertunia Royal Velvet Improved.jpg" descr="Supertunia Royal Velvet Improved.jpg"/>
          <p:cNvPicPr>
            <a:picLocks noChangeAspect="1"/>
          </p:cNvPicPr>
          <p:nvPr/>
        </p:nvPicPr>
        <p:blipFill>
          <a:blip r:embed="rId3"/>
          <a:stretch>
            <a:fillRect/>
          </a:stretch>
        </p:blipFill>
        <p:spPr>
          <a:xfrm rot="5400000">
            <a:off x="7535333" y="84666"/>
            <a:ext cx="9313334" cy="13970001"/>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Supertunia Royal Velvet Improved Grandé.jpg" descr="Supertunia Royal Velvet Improved Grandé.jpg"/>
          <p:cNvPicPr>
            <a:picLocks noChangeAspect="1"/>
          </p:cNvPicPr>
          <p:nvPr/>
        </p:nvPicPr>
        <p:blipFill>
          <a:blip r:embed="rId2"/>
          <a:stretch>
            <a:fillRect/>
          </a:stretch>
        </p:blipFill>
        <p:spPr>
          <a:xfrm>
            <a:off x="6419790" y="1728451"/>
            <a:ext cx="10549871" cy="10259098"/>
          </a:xfrm>
          <a:prstGeom prst="rect">
            <a:avLst/>
          </a:prstGeom>
          <a:ln w="12700">
            <a:miter lim="400000"/>
          </a:ln>
        </p:spPr>
      </p:pic>
      <p:sp>
        <p:nvSpPr>
          <p:cNvPr id="540"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541"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542"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543" name="Supertunia® Royal Velvet®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Supertunia</a:t>
            </a:r>
            <a:r>
              <a:rPr baseline="31999"/>
              <a:t>®</a:t>
            </a:r>
            <a:r>
              <a:t> Royal Velvet</a:t>
            </a:r>
            <a:r>
              <a:rPr baseline="31999"/>
              <a:t>®</a:t>
            </a:r>
            <a:r>
              <a:t> (Imp)</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546"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Machu</a:t>
            </a:r>
            <a:r>
              <a:rPr baseline="31999"/>
              <a:t>™</a:t>
            </a:r>
            <a:r>
              <a:t> Morado</a:t>
            </a:r>
          </a:p>
          <a:p>
            <a:pPr algn="l">
              <a:defRPr sz="6000">
                <a:latin typeface="Times New Roman"/>
                <a:ea typeface="Times New Roman"/>
                <a:cs typeface="Times New Roman"/>
                <a:sym typeface="Times New Roman"/>
              </a:defRPr>
            </a:pPr>
            <a:r>
              <a:rPr i="1"/>
              <a:t>Ruellia</a:t>
            </a:r>
          </a:p>
        </p:txBody>
      </p:sp>
      <p:sp>
        <p:nvSpPr>
          <p:cNvPr id="547" name="Text Placeholder 2"/>
          <p:cNvSpPr txBox="1">
            <a:spLocks noGrp="1"/>
          </p:cNvSpPr>
          <p:nvPr>
            <p:ph type="body" sz="quarter" idx="1"/>
          </p:nvPr>
        </p:nvSpPr>
        <p:spPr>
          <a:xfrm>
            <a:off x="14304297" y="7730359"/>
            <a:ext cx="9569294" cy="5543764"/>
          </a:xfrm>
          <a:prstGeom prst="rect">
            <a:avLst/>
          </a:prstGeom>
        </p:spPr>
        <p:txBody>
          <a:bodyPr>
            <a:normAutofit lnSpcReduction="10000"/>
          </a:bodyPr>
          <a:lstStyle/>
          <a:p>
            <a:pPr marL="536447" indent="-536447" defTabSz="792479">
              <a:spcBef>
                <a:spcPts val="1400"/>
              </a:spcBef>
              <a:defRPr sz="3455"/>
            </a:pPr>
            <a:endParaRPr/>
          </a:p>
          <a:p>
            <a:pPr marL="536447" indent="-536447" defTabSz="792479">
              <a:spcBef>
                <a:spcPts val="1400"/>
              </a:spcBef>
              <a:defRPr sz="3455"/>
            </a:pPr>
            <a:r>
              <a:t>Essential late season and winter color for the South</a:t>
            </a:r>
          </a:p>
          <a:p>
            <a:pPr marL="536447" indent="-536447" defTabSz="792479">
              <a:spcBef>
                <a:spcPts val="1400"/>
              </a:spcBef>
              <a:defRPr sz="3455"/>
            </a:pPr>
            <a:r>
              <a:t>Extremely heat, humidity and drought tolerant</a:t>
            </a:r>
          </a:p>
          <a:p>
            <a:pPr marL="536447" indent="-536447" defTabSz="792479">
              <a:spcBef>
                <a:spcPts val="1400"/>
              </a:spcBef>
              <a:defRPr sz="3455"/>
            </a:pPr>
            <a:r>
              <a:t>Grow in 4.25 Grande™ and 1.0 Royale™ containers, monocultures and landscapes</a:t>
            </a:r>
          </a:p>
          <a:p>
            <a:pPr marL="536447" indent="-536447" defTabSz="792479">
              <a:spcBef>
                <a:spcPts val="1400"/>
              </a:spcBef>
              <a:defRPr sz="3455"/>
            </a:pPr>
            <a:r>
              <a:t>18-32” height; 10-18” spread</a:t>
            </a:r>
          </a:p>
          <a:p>
            <a:pPr marL="536447" indent="-536447" defTabSz="792479">
              <a:spcBef>
                <a:spcPts val="1400"/>
              </a:spcBef>
              <a:defRPr sz="3455"/>
            </a:pPr>
            <a:r>
              <a:t>Full sun</a:t>
            </a:r>
          </a:p>
          <a:p>
            <a:pPr marL="536447" indent="-536447" defTabSz="792479">
              <a:spcBef>
                <a:spcPts val="1400"/>
              </a:spcBef>
              <a:defRPr sz="3455"/>
            </a:pPr>
            <a:r>
              <a:t>Vigor 3</a:t>
            </a:r>
          </a:p>
        </p:txBody>
      </p:sp>
      <p:sp>
        <p:nvSpPr>
          <p:cNvPr id="548"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549"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550"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551"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552"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553"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554" name="We’ve improved upon the classic Mexican petunia by making it behave. Our selection is sterile, non-running, denser and more compact than standard Ruellia, with larger flowers, too."/>
          <p:cNvSpPr txBox="1"/>
          <p:nvPr/>
        </p:nvSpPr>
        <p:spPr>
          <a:xfrm>
            <a:off x="14565535" y="53446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spcBef>
                <a:spcPts val="1500"/>
              </a:spcBef>
              <a:defRPr sz="3500">
                <a:latin typeface="Arial"/>
                <a:ea typeface="Arial"/>
                <a:cs typeface="Arial"/>
                <a:sym typeface="Arial"/>
              </a:defRPr>
            </a:pPr>
            <a:r>
              <a:t>We’ve improved upon the classic Mexican petunia by making it behave. Our selection is sterile, non-running, denser and more compact than standard </a:t>
            </a:r>
            <a:r>
              <a:rPr i="1"/>
              <a:t>Ruellia</a:t>
            </a:r>
            <a:r>
              <a:t>, with larger flowers, too. </a:t>
            </a:r>
          </a:p>
        </p:txBody>
      </p:sp>
      <p:sp>
        <p:nvSpPr>
          <p:cNvPr id="555" name="Line"/>
          <p:cNvSpPr/>
          <p:nvPr/>
        </p:nvSpPr>
        <p:spPr>
          <a:xfrm flipV="1">
            <a:off x="14300233" y="5319448"/>
            <a:ext cx="1" cy="26774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556" name="Ruellia Machu Morado mono.jpg" descr="Ruellia Machu Morado mono.jpg"/>
          <p:cNvPicPr>
            <a:picLocks noChangeAspect="1"/>
          </p:cNvPicPr>
          <p:nvPr/>
        </p:nvPicPr>
        <p:blipFill>
          <a:blip r:embed="rId3"/>
          <a:stretch>
            <a:fillRect/>
          </a:stretch>
        </p:blipFill>
        <p:spPr>
          <a:xfrm>
            <a:off x="2197972" y="3770259"/>
            <a:ext cx="10211625" cy="9594127"/>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559"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560"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561" name="Machu™ Morado"/>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Machu</a:t>
            </a:r>
            <a:r>
              <a:rPr baseline="31999"/>
              <a:t>™</a:t>
            </a:r>
            <a:r>
              <a:t> Morado</a:t>
            </a:r>
          </a:p>
        </p:txBody>
      </p:sp>
      <p:pic>
        <p:nvPicPr>
          <p:cNvPr id="562" name="Ruellia Machu Morado.jpg" descr="Ruellia Machu Morado.jpg"/>
          <p:cNvPicPr>
            <a:picLocks noChangeAspect="1"/>
          </p:cNvPicPr>
          <p:nvPr/>
        </p:nvPicPr>
        <p:blipFill>
          <a:blip r:embed="rId3"/>
          <a:stretch>
            <a:fillRect/>
          </a:stretch>
        </p:blipFill>
        <p:spPr>
          <a:xfrm rot="5400000">
            <a:off x="7535333" y="84666"/>
            <a:ext cx="9313334" cy="13970001"/>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 name="Ruellia Machu Morado Grandé.jpg" descr="Ruellia Machu Morado Grandé.jpg"/>
          <p:cNvPicPr>
            <a:picLocks noChangeAspect="1"/>
          </p:cNvPicPr>
          <p:nvPr/>
        </p:nvPicPr>
        <p:blipFill>
          <a:blip r:embed="rId2"/>
          <a:stretch>
            <a:fillRect/>
          </a:stretch>
        </p:blipFill>
        <p:spPr>
          <a:xfrm>
            <a:off x="6528985" y="1972982"/>
            <a:ext cx="11554630" cy="10763732"/>
          </a:xfrm>
          <a:prstGeom prst="rect">
            <a:avLst/>
          </a:prstGeom>
          <a:ln w="12700">
            <a:miter lim="400000"/>
          </a:ln>
        </p:spPr>
      </p:pic>
      <p:sp>
        <p:nvSpPr>
          <p:cNvPr id="565"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566"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567"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568" name="Machu™ Morado"/>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Machu</a:t>
            </a:r>
            <a:r>
              <a:rPr baseline="31999"/>
              <a:t>™</a:t>
            </a:r>
            <a:r>
              <a:t> Morado</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121"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122"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123" name="Double Delight™ Primrose"/>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Double Delight</a:t>
            </a:r>
            <a:r>
              <a:rPr baseline="31999"/>
              <a:t>™</a:t>
            </a:r>
            <a:r>
              <a:t> Primrose</a:t>
            </a:r>
          </a:p>
        </p:txBody>
      </p:sp>
      <p:pic>
        <p:nvPicPr>
          <p:cNvPr id="124" name="Begonia Double Delight Primrose.jpg" descr="Begonia Double Delight Primrose.jpg"/>
          <p:cNvPicPr>
            <a:picLocks noChangeAspect="1"/>
          </p:cNvPicPr>
          <p:nvPr/>
        </p:nvPicPr>
        <p:blipFill>
          <a:blip r:embed="rId3"/>
          <a:stretch>
            <a:fillRect/>
          </a:stretch>
        </p:blipFill>
        <p:spPr>
          <a:xfrm rot="16200000">
            <a:off x="7535333" y="84666"/>
            <a:ext cx="9313334" cy="13970001"/>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571"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Sunbini</a:t>
            </a:r>
            <a:r>
              <a:rPr baseline="31999"/>
              <a:t>®</a:t>
            </a:r>
            <a:r>
              <a:t> (Imp)</a:t>
            </a:r>
          </a:p>
          <a:p>
            <a:pPr algn="l">
              <a:defRPr sz="6000">
                <a:latin typeface="Times New Roman"/>
                <a:ea typeface="Times New Roman"/>
                <a:cs typeface="Times New Roman"/>
                <a:sym typeface="Times New Roman"/>
              </a:defRPr>
            </a:pPr>
            <a:r>
              <a:rPr i="1"/>
              <a:t>Sanvitalia</a:t>
            </a:r>
          </a:p>
        </p:txBody>
      </p:sp>
      <p:sp>
        <p:nvSpPr>
          <p:cNvPr id="572" name="Text Placeholder 2"/>
          <p:cNvSpPr txBox="1">
            <a:spLocks noGrp="1"/>
          </p:cNvSpPr>
          <p:nvPr>
            <p:ph type="body" sz="quarter" idx="1"/>
          </p:nvPr>
        </p:nvSpPr>
        <p:spPr>
          <a:xfrm>
            <a:off x="14304297" y="7730359"/>
            <a:ext cx="9569294" cy="5543764"/>
          </a:xfrm>
          <a:prstGeom prst="rect">
            <a:avLst/>
          </a:prstGeom>
        </p:spPr>
        <p:txBody>
          <a:bodyPr>
            <a:normAutofit lnSpcReduction="10000"/>
          </a:bodyPr>
          <a:lstStyle/>
          <a:p>
            <a:pPr marL="536447" indent="-536447" defTabSz="792479">
              <a:spcBef>
                <a:spcPts val="1400"/>
              </a:spcBef>
              <a:defRPr sz="3455"/>
            </a:pPr>
            <a:endParaRPr/>
          </a:p>
          <a:p>
            <a:pPr marL="536447" indent="-536447" defTabSz="792479">
              <a:spcBef>
                <a:spcPts val="1400"/>
              </a:spcBef>
              <a:defRPr sz="3455"/>
            </a:pPr>
            <a:r>
              <a:t>Perfect companion for Blue My Mind</a:t>
            </a:r>
            <a:r>
              <a:rPr baseline="31999"/>
              <a:t>®</a:t>
            </a:r>
            <a:r>
              <a:t> </a:t>
            </a:r>
            <a:r>
              <a:rPr i="1"/>
              <a:t>Evolvulus</a:t>
            </a:r>
          </a:p>
          <a:p>
            <a:pPr marL="536447" indent="-536447" defTabSz="792479">
              <a:spcBef>
                <a:spcPts val="1400"/>
              </a:spcBef>
              <a:defRPr sz="3455"/>
            </a:pPr>
            <a:r>
              <a:t>Excellent landscape performance</a:t>
            </a:r>
          </a:p>
          <a:p>
            <a:pPr marL="536447" indent="-536447" defTabSz="792479">
              <a:spcBef>
                <a:spcPts val="1400"/>
              </a:spcBef>
              <a:defRPr sz="3455"/>
            </a:pPr>
            <a:r>
              <a:t>Grow in 4.25 Grande™ containers, monocultures and landscapes</a:t>
            </a:r>
          </a:p>
          <a:p>
            <a:pPr marL="536447" indent="-536447" defTabSz="792479">
              <a:spcBef>
                <a:spcPts val="1400"/>
              </a:spcBef>
              <a:defRPr sz="3455"/>
            </a:pPr>
            <a:r>
              <a:t>6-12” height; 12-18” spread</a:t>
            </a:r>
          </a:p>
          <a:p>
            <a:pPr marL="536447" indent="-536447" defTabSz="792479">
              <a:spcBef>
                <a:spcPts val="1400"/>
              </a:spcBef>
              <a:defRPr sz="3455"/>
            </a:pPr>
            <a:r>
              <a:t>Part sun to sun </a:t>
            </a:r>
          </a:p>
          <a:p>
            <a:pPr marL="536447" indent="-536447" defTabSz="792479">
              <a:spcBef>
                <a:spcPts val="1400"/>
              </a:spcBef>
              <a:defRPr sz="3455"/>
            </a:pPr>
            <a:r>
              <a:t>Vigor 2</a:t>
            </a:r>
          </a:p>
        </p:txBody>
      </p:sp>
      <p:sp>
        <p:nvSpPr>
          <p:cNvPr id="573"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574"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575"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576"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577"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578"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579" name="This low maintenance, heat and drought loving annual features an improved summer garden performance, greater color coverage and 30% larger flowers than its predecessor."/>
          <p:cNvSpPr txBox="1"/>
          <p:nvPr/>
        </p:nvSpPr>
        <p:spPr>
          <a:xfrm>
            <a:off x="14565535" y="53319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This low maintenance, heat and drought loving annual features an improved summer garden performance, greater color coverage and 30% larger flowers than its predecessor.</a:t>
            </a:r>
          </a:p>
        </p:txBody>
      </p:sp>
      <p:sp>
        <p:nvSpPr>
          <p:cNvPr id="580" name="Line"/>
          <p:cNvSpPr/>
          <p:nvPr/>
        </p:nvSpPr>
        <p:spPr>
          <a:xfrm flipV="1">
            <a:off x="14300233" y="5319448"/>
            <a:ext cx="1" cy="26520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581" name="Sanvitalia Sunbini Improved mono.jpg" descr="Sanvitalia Sunbini Improved mono.jpg"/>
          <p:cNvPicPr>
            <a:picLocks noChangeAspect="1"/>
          </p:cNvPicPr>
          <p:nvPr/>
        </p:nvPicPr>
        <p:blipFill>
          <a:blip r:embed="rId3"/>
          <a:stretch>
            <a:fillRect/>
          </a:stretch>
        </p:blipFill>
        <p:spPr>
          <a:xfrm>
            <a:off x="1219867" y="3756248"/>
            <a:ext cx="11730085" cy="8920779"/>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584"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585"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586" name="Sunbini®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Sunbini</a:t>
            </a:r>
            <a:r>
              <a:rPr baseline="31999"/>
              <a:t>®</a:t>
            </a:r>
            <a:r>
              <a:t> (Imp)</a:t>
            </a:r>
          </a:p>
        </p:txBody>
      </p:sp>
      <p:pic>
        <p:nvPicPr>
          <p:cNvPr id="587" name="Sanvitalia Sunbini Improved.jpg" descr="Sanvitalia Sunbini Improved.jpg"/>
          <p:cNvPicPr>
            <a:picLocks noChangeAspect="1"/>
          </p:cNvPicPr>
          <p:nvPr/>
        </p:nvPicPr>
        <p:blipFill>
          <a:blip r:embed="rId3"/>
          <a:stretch>
            <a:fillRect/>
          </a:stretch>
        </p:blipFill>
        <p:spPr>
          <a:xfrm rot="16200000">
            <a:off x="7535333" y="84666"/>
            <a:ext cx="9313334" cy="13970001"/>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 name="Sanvitalia Sunbini Improved Grandé.jpg" descr="Sanvitalia Sunbini Improved Grandé.jpg"/>
          <p:cNvPicPr>
            <a:picLocks noChangeAspect="1"/>
          </p:cNvPicPr>
          <p:nvPr/>
        </p:nvPicPr>
        <p:blipFill>
          <a:blip r:embed="rId2"/>
          <a:stretch>
            <a:fillRect/>
          </a:stretch>
        </p:blipFill>
        <p:spPr>
          <a:xfrm>
            <a:off x="7477106" y="1864821"/>
            <a:ext cx="9582188" cy="10790544"/>
          </a:xfrm>
          <a:prstGeom prst="rect">
            <a:avLst/>
          </a:prstGeom>
          <a:ln w="12700">
            <a:miter lim="400000"/>
          </a:ln>
        </p:spPr>
      </p:pic>
      <p:sp>
        <p:nvSpPr>
          <p:cNvPr id="590"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591"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592"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593" name="Sunbini® (Imp)"/>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Sunbini</a:t>
            </a:r>
            <a:r>
              <a:rPr baseline="31999"/>
              <a:t>®</a:t>
            </a:r>
            <a:r>
              <a:t> (Imp)</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596"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Whirlwind</a:t>
            </a:r>
            <a:r>
              <a:rPr baseline="31999"/>
              <a:t>®</a:t>
            </a:r>
            <a:r>
              <a:t> Starlight</a:t>
            </a:r>
            <a:r>
              <a:rPr baseline="31999"/>
              <a:t>™</a:t>
            </a:r>
          </a:p>
          <a:p>
            <a:pPr algn="l">
              <a:defRPr sz="6000">
                <a:latin typeface="Times New Roman"/>
                <a:ea typeface="Times New Roman"/>
                <a:cs typeface="Times New Roman"/>
                <a:sym typeface="Times New Roman"/>
              </a:defRPr>
            </a:pPr>
            <a:r>
              <a:rPr i="1"/>
              <a:t>Scaevola</a:t>
            </a:r>
          </a:p>
        </p:txBody>
      </p:sp>
      <p:sp>
        <p:nvSpPr>
          <p:cNvPr id="597" name="Text Placeholder 2"/>
          <p:cNvSpPr txBox="1">
            <a:spLocks noGrp="1"/>
          </p:cNvSpPr>
          <p:nvPr>
            <p:ph type="body" sz="quarter" idx="1"/>
          </p:nvPr>
        </p:nvSpPr>
        <p:spPr>
          <a:xfrm>
            <a:off x="14304297" y="7730359"/>
            <a:ext cx="9569294" cy="5543764"/>
          </a:xfrm>
          <a:prstGeom prst="rect">
            <a:avLst/>
          </a:prstGeom>
        </p:spPr>
        <p:txBody>
          <a:bodyPr/>
          <a:lstStyle/>
          <a:p>
            <a:pPr marL="480567" indent="-480567" defTabSz="709930">
              <a:spcBef>
                <a:spcPts val="1200"/>
              </a:spcBef>
              <a:defRPr sz="3096"/>
            </a:pPr>
            <a:endParaRPr/>
          </a:p>
          <a:p>
            <a:pPr marL="480567" indent="-480567" defTabSz="709930">
              <a:spcBef>
                <a:spcPts val="1200"/>
              </a:spcBef>
              <a:defRPr sz="3096"/>
            </a:pPr>
            <a:r>
              <a:t>Heat, humidity and drought tolerant</a:t>
            </a:r>
          </a:p>
          <a:p>
            <a:pPr marL="480567" indent="-480567" defTabSz="709930">
              <a:spcBef>
                <a:spcPts val="1200"/>
              </a:spcBef>
              <a:defRPr sz="3096"/>
            </a:pPr>
            <a:r>
              <a:t>Similar flower coverage as </a:t>
            </a:r>
            <a:r>
              <a:rPr i="1"/>
              <a:t>Calibrachoa</a:t>
            </a:r>
            <a:r>
              <a:t> and </a:t>
            </a:r>
            <a:r>
              <a:rPr i="1"/>
              <a:t>Petunia</a:t>
            </a:r>
            <a:r>
              <a:t> </a:t>
            </a:r>
          </a:p>
          <a:p>
            <a:pPr marL="480567" indent="-480567" defTabSz="709930">
              <a:spcBef>
                <a:spcPts val="1200"/>
              </a:spcBef>
              <a:defRPr sz="3096"/>
            </a:pPr>
            <a:r>
              <a:t>Self-cleaning; no deadheading needed</a:t>
            </a:r>
          </a:p>
          <a:p>
            <a:pPr marL="480567" indent="-480567" defTabSz="709930">
              <a:spcBef>
                <a:spcPts val="1200"/>
              </a:spcBef>
              <a:defRPr sz="3096"/>
            </a:pPr>
            <a:r>
              <a:t>Grow in 4.25 Grande™ and 1.0 Royale™ containers, recipes, monocultures and landscapes</a:t>
            </a:r>
          </a:p>
          <a:p>
            <a:pPr marL="480567" indent="-480567" defTabSz="709930">
              <a:spcBef>
                <a:spcPts val="1200"/>
              </a:spcBef>
              <a:defRPr sz="3096"/>
            </a:pPr>
            <a:r>
              <a:t>8-14” height; 18-24” spread</a:t>
            </a:r>
          </a:p>
          <a:p>
            <a:pPr marL="480567" indent="-480567" defTabSz="709930">
              <a:spcBef>
                <a:spcPts val="1200"/>
              </a:spcBef>
              <a:defRPr sz="3096"/>
            </a:pPr>
            <a:r>
              <a:t>Full sun  </a:t>
            </a:r>
          </a:p>
          <a:p>
            <a:pPr marL="480567" indent="-480567" defTabSz="709930">
              <a:spcBef>
                <a:spcPts val="1200"/>
              </a:spcBef>
              <a:defRPr sz="3096"/>
            </a:pPr>
            <a:r>
              <a:t>Vigor 3</a:t>
            </a:r>
          </a:p>
        </p:txBody>
      </p:sp>
      <p:sp>
        <p:nvSpPr>
          <p:cNvPr id="598"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599"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600"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601"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602"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603"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604" name="This novel bicolor fan flower features blue and white striped flowers on densely branched plants with short internodes for a concentrated show of color."/>
          <p:cNvSpPr txBox="1"/>
          <p:nvPr/>
        </p:nvSpPr>
        <p:spPr>
          <a:xfrm>
            <a:off x="14476635" y="5370018"/>
            <a:ext cx="8872779" cy="2119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This novel bicolor fan flower features blue and white striped flowers on densely branched plants with short internodes for a concentrated show of color. </a:t>
            </a:r>
          </a:p>
        </p:txBody>
      </p:sp>
      <p:sp>
        <p:nvSpPr>
          <p:cNvPr id="605" name="Line"/>
          <p:cNvSpPr/>
          <p:nvPr/>
        </p:nvSpPr>
        <p:spPr>
          <a:xfrm flipV="1">
            <a:off x="14300233" y="5319448"/>
            <a:ext cx="1" cy="22202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606" name="Scaevola Whirlwind Starlight.jpg" descr="Scaevola Whirlwind Starlight.jpg"/>
          <p:cNvPicPr>
            <a:picLocks noChangeAspect="1"/>
          </p:cNvPicPr>
          <p:nvPr/>
        </p:nvPicPr>
        <p:blipFill>
          <a:blip r:embed="rId3"/>
          <a:stretch>
            <a:fillRect/>
          </a:stretch>
        </p:blipFill>
        <p:spPr>
          <a:xfrm>
            <a:off x="881595" y="3774470"/>
            <a:ext cx="12365582" cy="8837453"/>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609"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610"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611" name="Whirlwind® Starlight™"/>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Whirlwind</a:t>
            </a:r>
            <a:r>
              <a:rPr baseline="31999"/>
              <a:t>®</a:t>
            </a:r>
            <a:r>
              <a:t> Starlight</a:t>
            </a:r>
            <a:r>
              <a:rPr baseline="31999"/>
              <a:t>™</a:t>
            </a:r>
          </a:p>
        </p:txBody>
      </p:sp>
      <p:pic>
        <p:nvPicPr>
          <p:cNvPr id="612" name="Scaevola Whirlwind Starlight.jpg" descr="Scaevola Whirlwind Starlight.jpg"/>
          <p:cNvPicPr>
            <a:picLocks noChangeAspect="1"/>
          </p:cNvPicPr>
          <p:nvPr/>
        </p:nvPicPr>
        <p:blipFill>
          <a:blip r:embed="rId3"/>
          <a:stretch>
            <a:fillRect/>
          </a:stretch>
        </p:blipFill>
        <p:spPr>
          <a:xfrm rot="5400000">
            <a:off x="7535333" y="84666"/>
            <a:ext cx="9313334" cy="13970001"/>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 name="Scaevola Whirlwind Starlight Grandé.jpg" descr="Scaevola Whirlwind Starlight Grandé.jpg"/>
          <p:cNvPicPr>
            <a:picLocks noChangeAspect="1"/>
          </p:cNvPicPr>
          <p:nvPr/>
        </p:nvPicPr>
        <p:blipFill>
          <a:blip r:embed="rId2"/>
          <a:stretch>
            <a:fillRect/>
          </a:stretch>
        </p:blipFill>
        <p:spPr>
          <a:xfrm>
            <a:off x="5508941" y="1953293"/>
            <a:ext cx="14486762" cy="10312828"/>
          </a:xfrm>
          <a:prstGeom prst="rect">
            <a:avLst/>
          </a:prstGeom>
          <a:ln w="12700">
            <a:miter lim="400000"/>
          </a:ln>
        </p:spPr>
      </p:pic>
      <p:sp>
        <p:nvSpPr>
          <p:cNvPr id="615"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616"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617"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618" name="Whirlwind® Starlight™"/>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Whirlwind</a:t>
            </a:r>
            <a:r>
              <a:rPr baseline="31999"/>
              <a:t>®</a:t>
            </a:r>
            <a:r>
              <a:t> Starlight</a:t>
            </a:r>
            <a:r>
              <a:rPr baseline="31999"/>
              <a:t>™</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621" name="Title 1"/>
          <p:cNvSpPr txBox="1">
            <a:spLocks noGrp="1"/>
          </p:cNvSpPr>
          <p:nvPr>
            <p:ph type="title"/>
          </p:nvPr>
        </p:nvSpPr>
        <p:spPr>
          <a:xfrm>
            <a:off x="14224000" y="1796913"/>
            <a:ext cx="9729889" cy="2405080"/>
          </a:xfrm>
          <a:prstGeom prst="rect">
            <a:avLst/>
          </a:prstGeom>
        </p:spPr>
        <p:txBody>
          <a:bodyPr>
            <a:normAutofit fontScale="90000"/>
          </a:bodyPr>
          <a:lstStyle/>
          <a:p>
            <a:pPr algn="l" defTabSz="759459">
              <a:defRPr sz="5520">
                <a:latin typeface="Times New Roman"/>
                <a:ea typeface="Times New Roman"/>
                <a:cs typeface="Times New Roman"/>
                <a:sym typeface="Times New Roman"/>
              </a:defRPr>
            </a:pPr>
            <a:r>
              <a:t>ColorBlaze</a:t>
            </a:r>
            <a:r>
              <a:rPr baseline="31999"/>
              <a:t>®</a:t>
            </a:r>
            <a:r>
              <a:t> Royale Pineapple Brandy</a:t>
            </a:r>
            <a:r>
              <a:rPr baseline="31999"/>
              <a:t>™</a:t>
            </a:r>
          </a:p>
          <a:p>
            <a:pPr algn="l" defTabSz="759459">
              <a:defRPr sz="5520">
                <a:latin typeface="Times New Roman"/>
                <a:ea typeface="Times New Roman"/>
                <a:cs typeface="Times New Roman"/>
                <a:sym typeface="Times New Roman"/>
              </a:defRPr>
            </a:pPr>
            <a:r>
              <a:rPr i="1"/>
              <a:t>Solenostemon</a:t>
            </a:r>
          </a:p>
        </p:txBody>
      </p:sp>
      <p:sp>
        <p:nvSpPr>
          <p:cNvPr id="622" name="Text Placeholder 2"/>
          <p:cNvSpPr txBox="1">
            <a:spLocks noGrp="1"/>
          </p:cNvSpPr>
          <p:nvPr>
            <p:ph type="body" sz="quarter" idx="1"/>
          </p:nvPr>
        </p:nvSpPr>
        <p:spPr>
          <a:xfrm>
            <a:off x="14304297" y="7730359"/>
            <a:ext cx="9569294" cy="5543764"/>
          </a:xfrm>
          <a:prstGeom prst="rect">
            <a:avLst/>
          </a:prstGeom>
        </p:spPr>
        <p:txBody>
          <a:bodyPr>
            <a:normAutofit lnSpcReduction="10000"/>
          </a:bodyPr>
          <a:lstStyle/>
          <a:p>
            <a:pPr marL="536447" indent="-536447" defTabSz="792479">
              <a:spcBef>
                <a:spcPts val="1400"/>
              </a:spcBef>
              <a:defRPr sz="3455"/>
            </a:pPr>
            <a:endParaRPr/>
          </a:p>
          <a:p>
            <a:pPr marL="536447" indent="-536447" defTabSz="792479">
              <a:spcBef>
                <a:spcPts val="1400"/>
              </a:spcBef>
              <a:defRPr sz="3455"/>
            </a:pPr>
            <a:r>
              <a:t>Exhibits good resistance to downy mildew</a:t>
            </a:r>
          </a:p>
          <a:p>
            <a:pPr marL="536447" indent="-536447" defTabSz="792479">
              <a:spcBef>
                <a:spcPts val="1400"/>
              </a:spcBef>
              <a:defRPr sz="3455"/>
            </a:pPr>
            <a:r>
              <a:t>Late to no bloom</a:t>
            </a:r>
          </a:p>
          <a:p>
            <a:pPr marL="536447" indent="-536447" defTabSz="792479">
              <a:spcBef>
                <a:spcPts val="1400"/>
              </a:spcBef>
              <a:defRPr sz="3455"/>
            </a:pPr>
            <a:r>
              <a:t>Grow in 4.25 Grande™ and 1.0 Royale™ containers, recipes, monocultures and landscapes</a:t>
            </a:r>
          </a:p>
          <a:p>
            <a:pPr marL="536447" indent="-536447" defTabSz="792479">
              <a:spcBef>
                <a:spcPts val="1400"/>
              </a:spcBef>
              <a:defRPr sz="3455"/>
            </a:pPr>
            <a:r>
              <a:t>20-30” height; 12-16” spread</a:t>
            </a:r>
          </a:p>
          <a:p>
            <a:pPr marL="536447" indent="-536447" defTabSz="792479">
              <a:spcBef>
                <a:spcPts val="1400"/>
              </a:spcBef>
              <a:defRPr sz="3455"/>
            </a:pPr>
            <a:r>
              <a:t>Sun or shade  </a:t>
            </a:r>
          </a:p>
          <a:p>
            <a:pPr marL="536447" indent="-536447" defTabSz="792479">
              <a:spcBef>
                <a:spcPts val="1400"/>
              </a:spcBef>
              <a:defRPr sz="3455"/>
            </a:pPr>
            <a:r>
              <a:t>Vigor 3 </a:t>
            </a:r>
          </a:p>
        </p:txBody>
      </p:sp>
      <p:sp>
        <p:nvSpPr>
          <p:cNvPr id="623"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624"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625"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626"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627"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628"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629" name="For polished container presentation, choose this tightly branched, compact selection with radiant golden yellow leaves and a razor thin, red edge."/>
          <p:cNvSpPr txBox="1"/>
          <p:nvPr/>
        </p:nvSpPr>
        <p:spPr>
          <a:xfrm>
            <a:off x="14476635" y="5382718"/>
            <a:ext cx="8872779" cy="2119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For polished container presentation, choose this tightly branched, compact selection with radiant golden yellow leaves and a razor thin, red edge.</a:t>
            </a:r>
          </a:p>
        </p:txBody>
      </p:sp>
      <p:sp>
        <p:nvSpPr>
          <p:cNvPr id="630" name="Line"/>
          <p:cNvSpPr/>
          <p:nvPr/>
        </p:nvSpPr>
        <p:spPr>
          <a:xfrm flipV="1">
            <a:off x="14300233" y="5319448"/>
            <a:ext cx="1" cy="22456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631" name="Solenostemon ColorBlaze Royale Pineapple Brandy mono.jpg" descr="Solenostemon ColorBlaze Royale Pineapple Brandy mono.jpg"/>
          <p:cNvPicPr>
            <a:picLocks noChangeAspect="1"/>
          </p:cNvPicPr>
          <p:nvPr/>
        </p:nvPicPr>
        <p:blipFill>
          <a:blip r:embed="rId3"/>
          <a:stretch>
            <a:fillRect/>
          </a:stretch>
        </p:blipFill>
        <p:spPr>
          <a:xfrm>
            <a:off x="1667574" y="3697477"/>
            <a:ext cx="10542837" cy="9666447"/>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634"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635"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636" name="ColorBlaze® Royale Pineapple Brandy™"/>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ColorBlaze</a:t>
            </a:r>
            <a:r>
              <a:rPr baseline="31999"/>
              <a:t>®</a:t>
            </a:r>
            <a:r>
              <a:t> Royale Pineapple Brandy</a:t>
            </a:r>
            <a:r>
              <a:rPr baseline="31999"/>
              <a:t>™</a:t>
            </a:r>
          </a:p>
        </p:txBody>
      </p:sp>
      <p:pic>
        <p:nvPicPr>
          <p:cNvPr id="637" name="Solenostemon ColorBlaze Royale Pineapple Brandy.jpg" descr="Solenostemon ColorBlaze Royale Pineapple Brandy.jpg"/>
          <p:cNvPicPr>
            <a:picLocks noChangeAspect="1"/>
          </p:cNvPicPr>
          <p:nvPr/>
        </p:nvPicPr>
        <p:blipFill>
          <a:blip r:embed="rId3"/>
          <a:stretch>
            <a:fillRect/>
          </a:stretch>
        </p:blipFill>
        <p:spPr>
          <a:xfrm rot="5400000">
            <a:off x="7535333" y="84666"/>
            <a:ext cx="9313334" cy="13970001"/>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640"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641"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642" name="ColorBlaze® Royale Pineapple Brandy™"/>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ColorBlaze</a:t>
            </a:r>
            <a:r>
              <a:rPr baseline="31999"/>
              <a:t>®</a:t>
            </a:r>
            <a:r>
              <a:t> Royale Pineapple Brandy</a:t>
            </a:r>
            <a:r>
              <a:rPr baseline="31999"/>
              <a:t>™</a:t>
            </a:r>
          </a:p>
        </p:txBody>
      </p:sp>
      <p:pic>
        <p:nvPicPr>
          <p:cNvPr id="643" name="Solenostemon ColorBlaze Royale Pineapple Brandy Grandé.jpg" descr="Solenostemon ColorBlaze Royale Pineapple Brandy Grandé.jpg"/>
          <p:cNvPicPr>
            <a:picLocks noChangeAspect="1"/>
          </p:cNvPicPr>
          <p:nvPr/>
        </p:nvPicPr>
        <p:blipFill>
          <a:blip r:embed="rId3"/>
          <a:stretch>
            <a:fillRect/>
          </a:stretch>
        </p:blipFill>
        <p:spPr>
          <a:xfrm>
            <a:off x="5897425" y="1861265"/>
            <a:ext cx="11655280" cy="10130998"/>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Proven Harvest™…"/>
          <p:cNvSpPr txBox="1">
            <a:spLocks noGrp="1"/>
          </p:cNvSpPr>
          <p:nvPr>
            <p:ph type="title"/>
          </p:nvPr>
        </p:nvSpPr>
        <p:spPr>
          <a:xfrm>
            <a:off x="1778000" y="3101428"/>
            <a:ext cx="20828000" cy="7513144"/>
          </a:xfrm>
          <a:prstGeom prst="rect">
            <a:avLst/>
          </a:prstGeom>
        </p:spPr>
        <p:txBody>
          <a:bodyPr/>
          <a:lstStyle/>
          <a:p>
            <a:pPr>
              <a:defRPr sz="15000">
                <a:latin typeface="Times New Roman"/>
                <a:ea typeface="Times New Roman"/>
                <a:cs typeface="Times New Roman"/>
                <a:sym typeface="Times New Roman"/>
              </a:defRPr>
            </a:pPr>
            <a:r>
              <a:t>Proven Harvest</a:t>
            </a:r>
            <a:r>
              <a:rPr baseline="30279"/>
              <a:t>™</a:t>
            </a:r>
          </a:p>
          <a:p>
            <a:pPr>
              <a:defRPr sz="15000">
                <a:latin typeface="Times New Roman"/>
                <a:ea typeface="Times New Roman"/>
                <a:cs typeface="Times New Roman"/>
                <a:sym typeface="Times New Roman"/>
              </a:defRPr>
            </a:pPr>
            <a:r>
              <a:t>2020-2021 New Arrivals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Begonia Double Delight Primrose Grandé.jpg" descr="Begonia Double Delight Primrose Grandé.jpg"/>
          <p:cNvPicPr>
            <a:picLocks noChangeAspect="1"/>
          </p:cNvPicPr>
          <p:nvPr/>
        </p:nvPicPr>
        <p:blipFill>
          <a:blip r:embed="rId2"/>
          <a:stretch>
            <a:fillRect/>
          </a:stretch>
        </p:blipFill>
        <p:spPr>
          <a:xfrm>
            <a:off x="7579981" y="2082800"/>
            <a:ext cx="9224038" cy="10086299"/>
          </a:xfrm>
          <a:prstGeom prst="rect">
            <a:avLst/>
          </a:prstGeom>
          <a:ln w="12700">
            <a:miter lim="400000"/>
          </a:ln>
        </p:spPr>
      </p:pic>
      <p:sp>
        <p:nvSpPr>
          <p:cNvPr id="127"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128"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129"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130" name="Double Delight™ Primrose"/>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Double Delight</a:t>
            </a:r>
            <a:r>
              <a:rPr baseline="31999"/>
              <a:t>™</a:t>
            </a:r>
            <a:r>
              <a:t> Primrose</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 name="Fragaria Berried Treasure Pink mono.jpg" descr="Fragaria Berried Treasure Pink mono.jpg"/>
          <p:cNvPicPr>
            <a:picLocks noChangeAspect="1"/>
          </p:cNvPicPr>
          <p:nvPr/>
        </p:nvPicPr>
        <p:blipFill>
          <a:blip r:embed="rId2"/>
          <a:stretch>
            <a:fillRect/>
          </a:stretch>
        </p:blipFill>
        <p:spPr>
          <a:xfrm>
            <a:off x="2590859" y="2959178"/>
            <a:ext cx="9403895" cy="10107118"/>
          </a:xfrm>
          <a:prstGeom prst="snip2SameRect">
            <a:avLst/>
          </a:prstGeom>
          <a:ln w="12700">
            <a:miter lim="400000"/>
          </a:ln>
        </p:spPr>
      </p:pic>
      <p:sp>
        <p:nvSpPr>
          <p:cNvPr id="648"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649" name="Title 1"/>
          <p:cNvSpPr txBox="1">
            <a:spLocks noGrp="1"/>
          </p:cNvSpPr>
          <p:nvPr>
            <p:ph type="title"/>
          </p:nvPr>
        </p:nvSpPr>
        <p:spPr>
          <a:xfrm>
            <a:off x="14224000" y="1796913"/>
            <a:ext cx="9729889" cy="2405080"/>
          </a:xfrm>
          <a:prstGeom prst="rect">
            <a:avLst/>
          </a:prstGeom>
        </p:spPr>
        <p:txBody>
          <a:bodyPr/>
          <a:lstStyle/>
          <a:p>
            <a:pPr algn="l">
              <a:defRPr sz="6000">
                <a:latin typeface="Times New Roman"/>
                <a:ea typeface="Times New Roman"/>
                <a:cs typeface="Times New Roman"/>
                <a:sym typeface="Times New Roman"/>
              </a:defRPr>
            </a:pPr>
            <a:r>
              <a:t>Berried Treasure</a:t>
            </a:r>
            <a:r>
              <a:rPr baseline="31999"/>
              <a:t>®</a:t>
            </a:r>
            <a:r>
              <a:t> Pink</a:t>
            </a:r>
          </a:p>
          <a:p>
            <a:pPr algn="l">
              <a:defRPr sz="6000">
                <a:latin typeface="Times New Roman"/>
                <a:ea typeface="Times New Roman"/>
                <a:cs typeface="Times New Roman"/>
                <a:sym typeface="Times New Roman"/>
              </a:defRPr>
            </a:pPr>
            <a:r>
              <a:rPr i="1"/>
              <a:t>Fragaria</a:t>
            </a:r>
          </a:p>
        </p:txBody>
      </p:sp>
      <p:sp>
        <p:nvSpPr>
          <p:cNvPr id="650" name="Text Placeholder 2"/>
          <p:cNvSpPr txBox="1">
            <a:spLocks noGrp="1"/>
          </p:cNvSpPr>
          <p:nvPr>
            <p:ph type="body" sz="quarter" idx="1"/>
          </p:nvPr>
        </p:nvSpPr>
        <p:spPr>
          <a:xfrm>
            <a:off x="14304297" y="7730359"/>
            <a:ext cx="9569294" cy="5543764"/>
          </a:xfrm>
          <a:prstGeom prst="rect">
            <a:avLst/>
          </a:prstGeom>
        </p:spPr>
        <p:txBody>
          <a:bodyPr>
            <a:normAutofit lnSpcReduction="10000"/>
          </a:bodyPr>
          <a:lstStyle/>
          <a:p>
            <a:pPr marL="536447" indent="-536447" defTabSz="792479">
              <a:spcBef>
                <a:spcPts val="1400"/>
              </a:spcBef>
              <a:defRPr sz="3455"/>
            </a:pPr>
            <a:endParaRPr/>
          </a:p>
          <a:p>
            <a:pPr marL="536447" indent="-536447" defTabSz="792479">
              <a:spcBef>
                <a:spcPts val="1400"/>
              </a:spcBef>
              <a:defRPr sz="3455"/>
            </a:pPr>
            <a:r>
              <a:t>Compact; ideal for containers</a:t>
            </a:r>
          </a:p>
          <a:p>
            <a:pPr marL="536447" indent="-536447" defTabSz="792479">
              <a:spcBef>
                <a:spcPts val="1400"/>
              </a:spcBef>
              <a:defRPr sz="3455"/>
            </a:pPr>
            <a:r>
              <a:t>&lt;5% may have white flowers  </a:t>
            </a:r>
          </a:p>
          <a:p>
            <a:pPr marL="536447" indent="-536447" defTabSz="792479">
              <a:spcBef>
                <a:spcPts val="1400"/>
              </a:spcBef>
              <a:defRPr sz="3455"/>
            </a:pPr>
            <a:r>
              <a:t>Grow in 4.25 Grande™ containers, hanging baskets, recipes, monocultures and landscapes</a:t>
            </a:r>
          </a:p>
          <a:p>
            <a:pPr marL="536447" indent="-536447" defTabSz="792479">
              <a:spcBef>
                <a:spcPts val="1400"/>
              </a:spcBef>
              <a:defRPr sz="3455"/>
            </a:pPr>
            <a:r>
              <a:t>12-16" height; 18-24" spread</a:t>
            </a:r>
          </a:p>
          <a:p>
            <a:pPr marL="536447" indent="-536447" defTabSz="792479">
              <a:spcBef>
                <a:spcPts val="1400"/>
              </a:spcBef>
              <a:defRPr sz="3455"/>
            </a:pPr>
            <a:r>
              <a:t>Full sun; zones 4-9  </a:t>
            </a:r>
          </a:p>
          <a:p>
            <a:pPr marL="536447" indent="-536447" defTabSz="792479">
              <a:spcBef>
                <a:spcPts val="1400"/>
              </a:spcBef>
              <a:defRPr sz="3455"/>
            </a:pPr>
            <a:r>
              <a:t>Vigor 2</a:t>
            </a:r>
          </a:p>
        </p:txBody>
      </p:sp>
      <p:sp>
        <p:nvSpPr>
          <p:cNvPr id="651"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652"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653"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654"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655" name="PWNumber1plantbrandOutlined.jpg" descr="PWNumber1plantbrandOutlined.jpg"/>
          <p:cNvPicPr>
            <a:picLocks noChangeAspect="1"/>
          </p:cNvPicPr>
          <p:nvPr/>
        </p:nvPicPr>
        <p:blipFill>
          <a:blip r:embed="rId3"/>
          <a:stretch>
            <a:fillRect/>
          </a:stretch>
        </p:blipFill>
        <p:spPr>
          <a:xfrm>
            <a:off x="855550" y="714592"/>
            <a:ext cx="2684995" cy="2657820"/>
          </a:xfrm>
          <a:prstGeom prst="rect">
            <a:avLst/>
          </a:prstGeom>
          <a:ln w="12700">
            <a:miter lim="400000"/>
          </a:ln>
        </p:spPr>
      </p:pic>
      <p:sp>
        <p:nvSpPr>
          <p:cNvPr id="656"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657" name="Capitalize on current trends by offering this ornamental and edible, everbearing, patio strawberry. Light pink, semi-double flowers are produced alongside sweet fruits all season."/>
          <p:cNvSpPr txBox="1"/>
          <p:nvPr/>
        </p:nvSpPr>
        <p:spPr>
          <a:xfrm>
            <a:off x="14476635" y="52938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Capitalize on current trends by offering this ornamental and edible, everbearing, patio strawberry. Light pink, semi-double flowers are produced alongside sweet fruits all season.</a:t>
            </a:r>
          </a:p>
        </p:txBody>
      </p:sp>
      <p:sp>
        <p:nvSpPr>
          <p:cNvPr id="658" name="Line"/>
          <p:cNvSpPr/>
          <p:nvPr/>
        </p:nvSpPr>
        <p:spPr>
          <a:xfrm flipV="1">
            <a:off x="14300233" y="5319448"/>
            <a:ext cx="1" cy="25758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661"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662"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663" name="Berried Treasure® Pink"/>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Berried Treasure</a:t>
            </a:r>
            <a:r>
              <a:rPr baseline="31999"/>
              <a:t>®</a:t>
            </a:r>
            <a:r>
              <a:t> Pink</a:t>
            </a:r>
          </a:p>
        </p:txBody>
      </p:sp>
      <p:pic>
        <p:nvPicPr>
          <p:cNvPr id="664" name="Fragaria Berried Treasure Pink.jpg" descr="Fragaria Berried Treasure Pink.jpg"/>
          <p:cNvPicPr>
            <a:picLocks noChangeAspect="1"/>
          </p:cNvPicPr>
          <p:nvPr/>
        </p:nvPicPr>
        <p:blipFill>
          <a:blip r:embed="rId3"/>
          <a:srcRect t="20707" b="16033"/>
          <a:stretch>
            <a:fillRect/>
          </a:stretch>
        </p:blipFill>
        <p:spPr>
          <a:xfrm>
            <a:off x="7112000" y="2218286"/>
            <a:ext cx="10160001" cy="9640631"/>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Fragaria Berried Treasure Pink Grandé.jpg" descr="Fragaria Berried Treasure Pink Grandé.jpg"/>
          <p:cNvPicPr>
            <a:picLocks noChangeAspect="1"/>
          </p:cNvPicPr>
          <p:nvPr/>
        </p:nvPicPr>
        <p:blipFill>
          <a:blip r:embed="rId2"/>
          <a:stretch>
            <a:fillRect/>
          </a:stretch>
        </p:blipFill>
        <p:spPr>
          <a:xfrm>
            <a:off x="6987278" y="1854160"/>
            <a:ext cx="10409444" cy="10683377"/>
          </a:xfrm>
          <a:prstGeom prst="rect">
            <a:avLst/>
          </a:prstGeom>
          <a:ln w="12700">
            <a:miter lim="400000"/>
          </a:ln>
        </p:spPr>
      </p:pic>
      <p:sp>
        <p:nvSpPr>
          <p:cNvPr id="667"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668"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669"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670" name="Berried Treasure® Pink"/>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Berried Treasure</a:t>
            </a:r>
            <a:r>
              <a:rPr baseline="31999"/>
              <a:t>®</a:t>
            </a:r>
            <a:r>
              <a:t> Pink</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 name="Fragaria Berried Treasure White mono.jpg" descr="Fragaria Berried Treasure White mono.jpg"/>
          <p:cNvPicPr>
            <a:picLocks noChangeAspect="1"/>
          </p:cNvPicPr>
          <p:nvPr/>
        </p:nvPicPr>
        <p:blipFill>
          <a:blip r:embed="rId3"/>
          <a:stretch>
            <a:fillRect/>
          </a:stretch>
        </p:blipFill>
        <p:spPr>
          <a:xfrm>
            <a:off x="2589388" y="3139883"/>
            <a:ext cx="10083801" cy="10223501"/>
          </a:xfrm>
          <a:prstGeom prst="snip2SameRect">
            <a:avLst/>
          </a:prstGeom>
          <a:ln w="12700">
            <a:miter lim="400000"/>
          </a:ln>
        </p:spPr>
      </p:pic>
      <p:sp>
        <p:nvSpPr>
          <p:cNvPr id="673"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674" name="Title 1"/>
          <p:cNvSpPr txBox="1">
            <a:spLocks noGrp="1"/>
          </p:cNvSpPr>
          <p:nvPr>
            <p:ph type="title"/>
          </p:nvPr>
        </p:nvSpPr>
        <p:spPr>
          <a:xfrm>
            <a:off x="14224000" y="1796913"/>
            <a:ext cx="9729889" cy="2405080"/>
          </a:xfrm>
          <a:prstGeom prst="rect">
            <a:avLst/>
          </a:prstGeom>
        </p:spPr>
        <p:txBody>
          <a:bodyPr/>
          <a:lstStyle/>
          <a:p>
            <a:pPr algn="l">
              <a:defRPr sz="6000">
                <a:latin typeface="Times New Roman"/>
                <a:ea typeface="Times New Roman"/>
                <a:cs typeface="Times New Roman"/>
                <a:sym typeface="Times New Roman"/>
              </a:defRPr>
            </a:pPr>
            <a:r>
              <a:t>Berried Treasure</a:t>
            </a:r>
            <a:r>
              <a:rPr baseline="31999"/>
              <a:t>®</a:t>
            </a:r>
            <a:r>
              <a:t> White</a:t>
            </a:r>
          </a:p>
          <a:p>
            <a:pPr algn="l">
              <a:defRPr sz="6000">
                <a:latin typeface="Times New Roman"/>
                <a:ea typeface="Times New Roman"/>
                <a:cs typeface="Times New Roman"/>
                <a:sym typeface="Times New Roman"/>
              </a:defRPr>
            </a:pPr>
            <a:r>
              <a:rPr i="1"/>
              <a:t>Fragaria</a:t>
            </a:r>
          </a:p>
        </p:txBody>
      </p:sp>
      <p:sp>
        <p:nvSpPr>
          <p:cNvPr id="675" name="Text Placeholder 2"/>
          <p:cNvSpPr txBox="1">
            <a:spLocks noGrp="1"/>
          </p:cNvSpPr>
          <p:nvPr>
            <p:ph type="body" sz="quarter" idx="1"/>
          </p:nvPr>
        </p:nvSpPr>
        <p:spPr>
          <a:xfrm>
            <a:off x="14304297" y="7730359"/>
            <a:ext cx="9569294" cy="5543764"/>
          </a:xfrm>
          <a:prstGeom prst="rect">
            <a:avLst/>
          </a:prstGeom>
        </p:spPr>
        <p:txBody>
          <a:bodyPr>
            <a:normAutofit lnSpcReduction="10000"/>
          </a:bodyPr>
          <a:lstStyle/>
          <a:p>
            <a:pPr marL="536447" indent="-536447" defTabSz="792479">
              <a:spcBef>
                <a:spcPts val="1400"/>
              </a:spcBef>
              <a:defRPr sz="3455"/>
            </a:pPr>
            <a:endParaRPr/>
          </a:p>
          <a:p>
            <a:pPr marL="536447" indent="-536447" defTabSz="792479">
              <a:spcBef>
                <a:spcPts val="1400"/>
              </a:spcBef>
              <a:defRPr sz="3455"/>
            </a:pPr>
            <a:r>
              <a:t>Compact; ideal for containers</a:t>
            </a:r>
          </a:p>
          <a:p>
            <a:pPr marL="536447" indent="-536447" defTabSz="792479">
              <a:spcBef>
                <a:spcPts val="1400"/>
              </a:spcBef>
              <a:defRPr sz="3455"/>
            </a:pPr>
            <a:r>
              <a:t>Daylength neutral</a:t>
            </a:r>
          </a:p>
          <a:p>
            <a:pPr marL="536447" indent="-536447" defTabSz="792479">
              <a:spcBef>
                <a:spcPts val="1400"/>
              </a:spcBef>
              <a:defRPr sz="3455"/>
            </a:pPr>
            <a:r>
              <a:t>Grow in 4.25 Grande™ containers, hanging baskets, recipes, monocultures and landscapes</a:t>
            </a:r>
          </a:p>
          <a:p>
            <a:pPr marL="536447" indent="-536447" defTabSz="792479">
              <a:spcBef>
                <a:spcPts val="1400"/>
              </a:spcBef>
              <a:defRPr sz="3455"/>
            </a:pPr>
            <a:r>
              <a:t>12-16" height; 18-24" spread</a:t>
            </a:r>
          </a:p>
          <a:p>
            <a:pPr marL="536447" indent="-536447" defTabSz="792479">
              <a:spcBef>
                <a:spcPts val="1400"/>
              </a:spcBef>
              <a:defRPr sz="3455"/>
            </a:pPr>
            <a:r>
              <a:t>Full sun; zones 4-9</a:t>
            </a:r>
          </a:p>
          <a:p>
            <a:pPr marL="536447" indent="-536447" defTabSz="792479">
              <a:spcBef>
                <a:spcPts val="1400"/>
              </a:spcBef>
              <a:defRPr sz="3455"/>
            </a:pPr>
            <a:r>
              <a:t>Vigor 2 </a:t>
            </a:r>
          </a:p>
        </p:txBody>
      </p:sp>
      <p:sp>
        <p:nvSpPr>
          <p:cNvPr id="676"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677"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678"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679"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680" name="PWNumber1plantbrandOutlined.jpg" descr="PWNumber1plantbrandOutlined.jpg"/>
          <p:cNvPicPr>
            <a:picLocks noChangeAspect="1"/>
          </p:cNvPicPr>
          <p:nvPr/>
        </p:nvPicPr>
        <p:blipFill>
          <a:blip r:embed="rId4"/>
          <a:stretch>
            <a:fillRect/>
          </a:stretch>
        </p:blipFill>
        <p:spPr>
          <a:xfrm>
            <a:off x="855550" y="714592"/>
            <a:ext cx="2684995" cy="2657820"/>
          </a:xfrm>
          <a:prstGeom prst="rect">
            <a:avLst/>
          </a:prstGeom>
          <a:ln w="12700">
            <a:miter lim="400000"/>
          </a:ln>
        </p:spPr>
      </p:pic>
      <p:sp>
        <p:nvSpPr>
          <p:cNvPr id="681"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682" name="Capitalize on current trends by offering this ornamental and edible, everbearing, patio strawberry. White, semi-double flowers are produced alongside sweet fruits all season."/>
          <p:cNvSpPr txBox="1"/>
          <p:nvPr/>
        </p:nvSpPr>
        <p:spPr>
          <a:xfrm>
            <a:off x="14476635" y="5357318"/>
            <a:ext cx="8872779" cy="2119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Capitalize on current trends by offering this ornamental and edible, everbearing, patio strawberry. White, semi-double flowers are produced alongside sweet fruits all season.</a:t>
            </a:r>
          </a:p>
        </p:txBody>
      </p:sp>
      <p:sp>
        <p:nvSpPr>
          <p:cNvPr id="683" name="Line"/>
          <p:cNvSpPr/>
          <p:nvPr/>
        </p:nvSpPr>
        <p:spPr>
          <a:xfrm flipV="1">
            <a:off x="14300233" y="5319448"/>
            <a:ext cx="1" cy="21948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686"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687"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688" name="Berried Treasure® White"/>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Berried Treasure</a:t>
            </a:r>
            <a:r>
              <a:rPr baseline="31999"/>
              <a:t>®</a:t>
            </a:r>
            <a:r>
              <a:t> White</a:t>
            </a:r>
          </a:p>
        </p:txBody>
      </p:sp>
      <p:pic>
        <p:nvPicPr>
          <p:cNvPr id="689" name="Fragaria Berried Treasure White.jpg" descr="Fragaria Berried Treasure White.jpg"/>
          <p:cNvPicPr>
            <a:picLocks noChangeAspect="1"/>
          </p:cNvPicPr>
          <p:nvPr/>
        </p:nvPicPr>
        <p:blipFill>
          <a:blip r:embed="rId3"/>
          <a:srcRect t="22978" b="13726"/>
          <a:stretch>
            <a:fillRect/>
          </a:stretch>
        </p:blipFill>
        <p:spPr>
          <a:xfrm>
            <a:off x="7112198" y="2233891"/>
            <a:ext cx="10159456" cy="9645608"/>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 name="Fragaria Berried Treasure White Grandé.jpg" descr="Fragaria Berried Treasure White Grandé.jpg"/>
          <p:cNvPicPr>
            <a:picLocks noChangeAspect="1"/>
          </p:cNvPicPr>
          <p:nvPr/>
        </p:nvPicPr>
        <p:blipFill>
          <a:blip r:embed="rId2"/>
          <a:stretch>
            <a:fillRect/>
          </a:stretch>
        </p:blipFill>
        <p:spPr>
          <a:xfrm>
            <a:off x="6807945" y="1961008"/>
            <a:ext cx="10768110" cy="10356777"/>
          </a:xfrm>
          <a:prstGeom prst="rect">
            <a:avLst/>
          </a:prstGeom>
          <a:ln w="12700">
            <a:miter lim="400000"/>
          </a:ln>
        </p:spPr>
      </p:pic>
      <p:sp>
        <p:nvSpPr>
          <p:cNvPr id="692"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693"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694" name="PWNumber1plantbrandOutlined.jpg" descr="PWNumber1plantbrandOutlined.jpg"/>
          <p:cNvPicPr>
            <a:picLocks noChangeAspect="1"/>
          </p:cNvPicPr>
          <p:nvPr/>
        </p:nvPicPr>
        <p:blipFill>
          <a:blip r:embed="rId3"/>
          <a:stretch>
            <a:fillRect/>
          </a:stretch>
        </p:blipFill>
        <p:spPr>
          <a:xfrm>
            <a:off x="836954" y="720353"/>
            <a:ext cx="2684996" cy="2657819"/>
          </a:xfrm>
          <a:prstGeom prst="rect">
            <a:avLst/>
          </a:prstGeom>
          <a:ln w="12700">
            <a:miter lim="400000"/>
          </a:ln>
        </p:spPr>
      </p:pic>
      <p:sp>
        <p:nvSpPr>
          <p:cNvPr id="695" name="Berried Treasure® White"/>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Berried Treasure</a:t>
            </a:r>
            <a:r>
              <a:rPr baseline="31999"/>
              <a:t>®</a:t>
            </a:r>
            <a:r>
              <a:t> White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riangle"/>
          <p:cNvSpPr/>
          <p:nvPr/>
        </p:nvSpPr>
        <p:spPr>
          <a:xfrm rot="19980000">
            <a:off x="19870433" y="12408560"/>
            <a:ext cx="5300019" cy="21283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183"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133" name="Title 1"/>
          <p:cNvSpPr txBox="1">
            <a:spLocks noGrp="1"/>
          </p:cNvSpPr>
          <p:nvPr>
            <p:ph type="title"/>
          </p:nvPr>
        </p:nvSpPr>
        <p:spPr>
          <a:xfrm>
            <a:off x="14224000" y="2012180"/>
            <a:ext cx="9908425" cy="2405079"/>
          </a:xfrm>
          <a:prstGeom prst="rect">
            <a:avLst/>
          </a:prstGeom>
        </p:spPr>
        <p:txBody>
          <a:bodyPr/>
          <a:lstStyle/>
          <a:p>
            <a:pPr algn="l">
              <a:defRPr sz="6000">
                <a:latin typeface="Times New Roman"/>
                <a:ea typeface="Times New Roman"/>
                <a:cs typeface="Times New Roman"/>
                <a:sym typeface="Times New Roman"/>
              </a:defRPr>
            </a:pPr>
            <a:r>
              <a:t>Double Up</a:t>
            </a:r>
            <a:r>
              <a:rPr baseline="31999"/>
              <a:t>™</a:t>
            </a:r>
            <a:r>
              <a:t> Pink Begonia</a:t>
            </a:r>
          </a:p>
          <a:p>
            <a:pPr algn="l">
              <a:defRPr sz="6000">
                <a:latin typeface="Times New Roman"/>
                <a:ea typeface="Times New Roman"/>
                <a:cs typeface="Times New Roman"/>
                <a:sym typeface="Times New Roman"/>
              </a:defRPr>
            </a:pPr>
            <a:r>
              <a:rPr i="1"/>
              <a:t>Begonia</a:t>
            </a:r>
          </a:p>
        </p:txBody>
      </p:sp>
      <p:sp>
        <p:nvSpPr>
          <p:cNvPr id="134" name="Text Placeholder 2"/>
          <p:cNvSpPr txBox="1">
            <a:spLocks noGrp="1"/>
          </p:cNvSpPr>
          <p:nvPr>
            <p:ph type="body" sz="quarter" idx="1"/>
          </p:nvPr>
        </p:nvSpPr>
        <p:spPr>
          <a:xfrm>
            <a:off x="14304297" y="7730359"/>
            <a:ext cx="9747831" cy="5569172"/>
          </a:xfrm>
          <a:prstGeom prst="rect">
            <a:avLst/>
          </a:prstGeom>
        </p:spPr>
        <p:txBody>
          <a:bodyPr/>
          <a:lstStyle/>
          <a:p>
            <a:pPr marL="486155" indent="-486155" defTabSz="718184">
              <a:spcBef>
                <a:spcPts val="1300"/>
              </a:spcBef>
              <a:defRPr sz="3132"/>
            </a:pPr>
            <a:endParaRPr/>
          </a:p>
          <a:p>
            <a:pPr marL="486155" indent="-486155" defTabSz="718184">
              <a:spcBef>
                <a:spcPts val="1300"/>
              </a:spcBef>
              <a:defRPr sz="3132"/>
            </a:pPr>
            <a:r>
              <a:t>Self-cleaning flowers reduce the incidence of botrytis</a:t>
            </a:r>
          </a:p>
          <a:p>
            <a:pPr marL="486155" indent="-486155" defTabSz="718184">
              <a:spcBef>
                <a:spcPts val="1300"/>
              </a:spcBef>
              <a:defRPr sz="3132"/>
            </a:pPr>
            <a:r>
              <a:t>Daylength neutral; can be produced any time of year </a:t>
            </a:r>
          </a:p>
          <a:p>
            <a:pPr marL="486155" indent="-486155" defTabSz="718184">
              <a:spcBef>
                <a:spcPts val="1300"/>
              </a:spcBef>
              <a:defRPr sz="3132"/>
            </a:pPr>
            <a:r>
              <a:t>Grow in 4.25 Grande™ containers, monocultures and landscapes</a:t>
            </a:r>
          </a:p>
          <a:p>
            <a:pPr marL="486155" indent="-486155" defTabSz="718184">
              <a:spcBef>
                <a:spcPts val="1300"/>
              </a:spcBef>
              <a:defRPr sz="3132"/>
            </a:pPr>
            <a:r>
              <a:t>8-18” height; 8-14” spread</a:t>
            </a:r>
          </a:p>
          <a:p>
            <a:pPr marL="486155" indent="-486155" defTabSz="718184">
              <a:spcBef>
                <a:spcPts val="1300"/>
              </a:spcBef>
              <a:defRPr sz="3132"/>
            </a:pPr>
            <a:r>
              <a:t>Sun or shade</a:t>
            </a:r>
          </a:p>
          <a:p>
            <a:pPr marL="486155" indent="-486155" defTabSz="718184">
              <a:spcBef>
                <a:spcPts val="1300"/>
              </a:spcBef>
              <a:defRPr sz="3132"/>
            </a:pPr>
            <a:r>
              <a:t>Vigor 2</a:t>
            </a:r>
          </a:p>
        </p:txBody>
      </p:sp>
      <p:sp>
        <p:nvSpPr>
          <p:cNvPr id="135" name="WHAT’S NEW"/>
          <p:cNvSpPr txBox="1"/>
          <p:nvPr/>
        </p:nvSpPr>
        <p:spPr>
          <a:xfrm>
            <a:off x="14343333" y="4373478"/>
            <a:ext cx="7862971" cy="1663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lvl="1" algn="l">
              <a:defRPr sz="5100">
                <a:solidFill>
                  <a:srgbClr val="2E6E18"/>
                </a:solidFill>
                <a:latin typeface="Arial"/>
                <a:ea typeface="Arial"/>
                <a:cs typeface="Arial"/>
                <a:sym typeface="Arial"/>
              </a:defRPr>
            </a:pPr>
            <a:r>
              <a:t>WHAT’S NEW</a:t>
            </a:r>
          </a:p>
        </p:txBody>
      </p:sp>
      <p:sp>
        <p:nvSpPr>
          <p:cNvPr id="136" name="Shape"/>
          <p:cNvSpPr/>
          <p:nvPr/>
        </p:nvSpPr>
        <p:spPr>
          <a:xfrm rot="19982318">
            <a:off x="-1249081" y="-1344275"/>
            <a:ext cx="8561346" cy="3459628"/>
          </a:xfrm>
          <a:custGeom>
            <a:avLst/>
            <a:gdLst/>
            <a:ahLst/>
            <a:cxnLst>
              <a:cxn ang="0">
                <a:pos x="wd2" y="hd2"/>
              </a:cxn>
              <a:cxn ang="5400000">
                <a:pos x="wd2" y="hd2"/>
              </a:cxn>
              <a:cxn ang="10800000">
                <a:pos x="wd2" y="hd2"/>
              </a:cxn>
              <a:cxn ang="16200000">
                <a:pos x="wd2" y="hd2"/>
              </a:cxn>
            </a:cxnLst>
            <a:rect l="0" t="0" r="r" b="b"/>
            <a:pathLst>
              <a:path w="21600" h="21600" extrusionOk="0">
                <a:moveTo>
                  <a:pt x="2152" y="11191"/>
                </a:moveTo>
                <a:lnTo>
                  <a:pt x="4426" y="0"/>
                </a:lnTo>
                <a:lnTo>
                  <a:pt x="21600" y="21600"/>
                </a:lnTo>
                <a:lnTo>
                  <a:pt x="0" y="21572"/>
                </a:lnTo>
                <a:lnTo>
                  <a:pt x="2152" y="11191"/>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35000"/>
              </a:srgbClr>
            </a:outerShdw>
          </a:effectLst>
        </p:spPr>
        <p:txBody>
          <a:bodyPr lIns="50800" tIns="50800" rIns="50800" bIns="50800" anchor="ctr"/>
          <a:lstStyle/>
          <a:p>
            <a:pPr>
              <a:defRPr>
                <a:solidFill>
                  <a:srgbClr val="213223"/>
                </a:solidFill>
              </a:defRPr>
            </a:pPr>
            <a:endParaRPr/>
          </a:p>
        </p:txBody>
      </p:sp>
      <p:sp>
        <p:nvSpPr>
          <p:cNvPr id="137" name="Shape"/>
          <p:cNvSpPr/>
          <p:nvPr/>
        </p:nvSpPr>
        <p:spPr>
          <a:xfrm rot="19979524">
            <a:off x="-479197" y="1280970"/>
            <a:ext cx="7221654" cy="375077"/>
          </a:xfrm>
          <a:custGeom>
            <a:avLst/>
            <a:gdLst/>
            <a:ahLst/>
            <a:cxnLst>
              <a:cxn ang="0">
                <a:pos x="wd2" y="hd2"/>
              </a:cxn>
              <a:cxn ang="5400000">
                <a:pos x="wd2" y="hd2"/>
              </a:cxn>
              <a:cxn ang="10800000">
                <a:pos x="wd2" y="hd2"/>
              </a:cxn>
              <a:cxn ang="16200000">
                <a:pos x="wd2" y="hd2"/>
              </a:cxn>
            </a:cxnLst>
            <a:rect l="0" t="0" r="r" b="b"/>
            <a:pathLst>
              <a:path w="21600" h="21600" extrusionOk="0">
                <a:moveTo>
                  <a:pt x="0" y="21356"/>
                </a:moveTo>
                <a:lnTo>
                  <a:pt x="21600" y="21600"/>
                </a:lnTo>
                <a:lnTo>
                  <a:pt x="19467" y="982"/>
                </a:lnTo>
                <a:lnTo>
                  <a:pt x="532" y="0"/>
                </a:lnTo>
                <a:lnTo>
                  <a:pt x="0" y="21356"/>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138" name="Rectangle"/>
          <p:cNvSpPr/>
          <p:nvPr/>
        </p:nvSpPr>
        <p:spPr>
          <a:xfrm>
            <a:off x="674085" y="564614"/>
            <a:ext cx="3047790"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139" name="PWNumber1plantbrandOutlined.jpg" descr="PWNumber1plantbrandOutlined.jpg"/>
          <p:cNvPicPr>
            <a:picLocks noChangeAspect="1"/>
          </p:cNvPicPr>
          <p:nvPr/>
        </p:nvPicPr>
        <p:blipFill>
          <a:blip r:embed="rId2"/>
          <a:stretch>
            <a:fillRect/>
          </a:stretch>
        </p:blipFill>
        <p:spPr>
          <a:xfrm>
            <a:off x="855550" y="714592"/>
            <a:ext cx="2684995" cy="2657820"/>
          </a:xfrm>
          <a:prstGeom prst="rect">
            <a:avLst/>
          </a:prstGeom>
          <a:ln w="12700">
            <a:miter lim="400000"/>
          </a:ln>
        </p:spPr>
      </p:pic>
      <p:sp>
        <p:nvSpPr>
          <p:cNvPr id="140" name="Shape"/>
          <p:cNvSpPr/>
          <p:nvPr/>
        </p:nvSpPr>
        <p:spPr>
          <a:xfrm rot="19979524">
            <a:off x="20386116" y="12691035"/>
            <a:ext cx="4343985" cy="386990"/>
          </a:xfrm>
          <a:custGeom>
            <a:avLst/>
            <a:gdLst/>
            <a:ahLst/>
            <a:cxnLst>
              <a:cxn ang="0">
                <a:pos x="wd2" y="hd2"/>
              </a:cxn>
              <a:cxn ang="5400000">
                <a:pos x="wd2" y="hd2"/>
              </a:cxn>
              <a:cxn ang="10800000">
                <a:pos x="wd2" y="hd2"/>
              </a:cxn>
              <a:cxn ang="16200000">
                <a:pos x="wd2" y="hd2"/>
              </a:cxn>
            </a:cxnLst>
            <a:rect l="0" t="0" r="r" b="b"/>
            <a:pathLst>
              <a:path w="21600" h="21600" extrusionOk="0">
                <a:moveTo>
                  <a:pt x="3536" y="21393"/>
                </a:moveTo>
                <a:lnTo>
                  <a:pt x="20535" y="21600"/>
                </a:lnTo>
                <a:lnTo>
                  <a:pt x="21600" y="0"/>
                </a:lnTo>
                <a:lnTo>
                  <a:pt x="0" y="607"/>
                </a:lnTo>
                <a:lnTo>
                  <a:pt x="3536" y="21393"/>
                </a:lnTo>
                <a:close/>
              </a:path>
            </a:pathLst>
          </a:custGeom>
          <a:solidFill>
            <a:srgbClr val="245613">
              <a:alpha val="43903"/>
            </a:srgbClr>
          </a:solidFill>
          <a:ln w="3175">
            <a:solidFill>
              <a:srgbClr val="38571A">
                <a:alpha val="43903"/>
              </a:srgbClr>
            </a:solidFill>
            <a:miter lim="400000"/>
          </a:ln>
          <a:effectLst>
            <a:outerShdw blurRad="38100" dist="25400" dir="5400000" rotWithShape="0">
              <a:srgbClr val="000000">
                <a:alpha val="40053"/>
              </a:srgbClr>
            </a:outerShdw>
          </a:effectLst>
        </p:spPr>
        <p:txBody>
          <a:bodyPr lIns="50800" tIns="50800" rIns="50800" bIns="50800" anchor="ctr"/>
          <a:lstStyle/>
          <a:p>
            <a:pPr>
              <a:defRPr>
                <a:solidFill>
                  <a:srgbClr val="213223"/>
                </a:solidFill>
              </a:defRPr>
            </a:pPr>
            <a:endParaRPr/>
          </a:p>
        </p:txBody>
      </p:sp>
      <p:sp>
        <p:nvSpPr>
          <p:cNvPr id="141" name="This new vegetative wax begonia makes an outstanding 4” crop in production; blooms early and goes long. Plants have excellent vigor with a dense habit and double pink flowers."/>
          <p:cNvSpPr txBox="1"/>
          <p:nvPr/>
        </p:nvSpPr>
        <p:spPr>
          <a:xfrm>
            <a:off x="14550955" y="5382718"/>
            <a:ext cx="8872779" cy="2627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spcBef>
                <a:spcPts val="1500"/>
              </a:spcBef>
              <a:defRPr sz="3500">
                <a:latin typeface="Arial"/>
                <a:ea typeface="Arial"/>
                <a:cs typeface="Arial"/>
                <a:sym typeface="Arial"/>
              </a:defRPr>
            </a:lvl1pPr>
          </a:lstStyle>
          <a:p>
            <a:r>
              <a:t>This new vegetative wax begonia makes an outstanding 4” crop in production; blooms early and goes long. Plants have excellent vigor with a dense habit and double pink flowers. </a:t>
            </a:r>
          </a:p>
        </p:txBody>
      </p:sp>
      <p:sp>
        <p:nvSpPr>
          <p:cNvPr id="142" name="Line"/>
          <p:cNvSpPr/>
          <p:nvPr/>
        </p:nvSpPr>
        <p:spPr>
          <a:xfrm flipV="1">
            <a:off x="14300233" y="5319448"/>
            <a:ext cx="1" cy="2753600"/>
          </a:xfrm>
          <a:prstGeom prst="line">
            <a:avLst/>
          </a:prstGeom>
          <a:ln w="44450">
            <a:solidFill>
              <a:srgbClr val="000000"/>
            </a:solidFill>
            <a:miter lim="400000"/>
          </a:ln>
          <a:effectLst>
            <a:outerShdw blurRad="38100" dist="25400" dir="5400000" rotWithShape="0">
              <a:srgbClr val="000000">
                <a:alpha val="50000"/>
              </a:srgbClr>
            </a:outerShdw>
          </a:effectLst>
        </p:spPr>
        <p:txBody>
          <a:bodyPr lIns="45718" tIns="45718" rIns="45718" bIns="45718"/>
          <a:lstStyle/>
          <a:p>
            <a:endParaRPr/>
          </a:p>
        </p:txBody>
      </p:sp>
      <p:pic>
        <p:nvPicPr>
          <p:cNvPr id="143" name="Begonia Double Up Pink mono.jpg" descr="Begonia Double Up Pink mono.jpg"/>
          <p:cNvPicPr>
            <a:picLocks noChangeAspect="1"/>
          </p:cNvPicPr>
          <p:nvPr/>
        </p:nvPicPr>
        <p:blipFill>
          <a:blip r:embed="rId3"/>
          <a:stretch>
            <a:fillRect/>
          </a:stretch>
        </p:blipFill>
        <p:spPr>
          <a:xfrm>
            <a:off x="2800573" y="3730002"/>
            <a:ext cx="8568672" cy="934875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p:cNvSpPr/>
          <p:nvPr/>
        </p:nvSpPr>
        <p:spPr>
          <a:xfrm>
            <a:off x="-31272" y="-3701"/>
            <a:ext cx="24446549" cy="15873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2"/>
                </a:lnTo>
                <a:lnTo>
                  <a:pt x="21600" y="21570"/>
                </a:lnTo>
                <a:lnTo>
                  <a:pt x="10" y="21600"/>
                </a:lnTo>
                <a:lnTo>
                  <a:pt x="0" y="0"/>
                </a:lnTo>
                <a:close/>
              </a:path>
            </a:pathLst>
          </a:custGeom>
          <a:solidFill>
            <a:srgbClr val="498D28">
              <a:alpha val="43903"/>
            </a:srgbClr>
          </a:solidFill>
          <a:ln w="3175">
            <a:solidFill>
              <a:srgbClr val="38571A">
                <a:alpha val="43903"/>
              </a:srgbClr>
            </a:solidFill>
            <a:miter lim="400000"/>
          </a:ln>
          <a:effectLst>
            <a:outerShdw blurRad="38100" dist="25400" dir="5400000" rotWithShape="0">
              <a:srgbClr val="000000">
                <a:alpha val="24682"/>
              </a:srgbClr>
            </a:outerShdw>
          </a:effectLst>
        </p:spPr>
        <p:txBody>
          <a:bodyPr lIns="50800" tIns="50800" rIns="50800" bIns="50800" anchor="ctr"/>
          <a:lstStyle/>
          <a:p>
            <a:pPr>
              <a:defRPr>
                <a:solidFill>
                  <a:srgbClr val="213223"/>
                </a:solidFill>
              </a:defRPr>
            </a:pPr>
            <a:endParaRPr/>
          </a:p>
        </p:txBody>
      </p:sp>
      <p:sp>
        <p:nvSpPr>
          <p:cNvPr id="146" name="Rectangle"/>
          <p:cNvSpPr/>
          <p:nvPr/>
        </p:nvSpPr>
        <p:spPr>
          <a:xfrm>
            <a:off x="655489" y="557675"/>
            <a:ext cx="3047791" cy="2957846"/>
          </a:xfrm>
          <a:prstGeom prst="rect">
            <a:avLst/>
          </a:prstGeom>
          <a:solidFill>
            <a:srgbClr val="FFFFFF"/>
          </a:solidFill>
          <a:ln w="12700">
            <a:miter lim="400000"/>
          </a:ln>
          <a:effectLst>
            <a:outerShdw blurRad="152400" dist="88352" dir="5400000" rotWithShape="0">
              <a:srgbClr val="000000">
                <a:alpha val="50495"/>
              </a:srgbClr>
            </a:outerShdw>
          </a:effectLst>
        </p:spPr>
        <p:txBody>
          <a:bodyPr lIns="50800" tIns="50800" rIns="50800" bIns="50800" anchor="ctr"/>
          <a:lstStyle/>
          <a:p>
            <a:endParaRPr/>
          </a:p>
        </p:txBody>
      </p:sp>
      <p:pic>
        <p:nvPicPr>
          <p:cNvPr id="147" name="PWNumber1plantbrandOutlined.jpg" descr="PWNumber1plantbrandOutlined.jpg"/>
          <p:cNvPicPr>
            <a:picLocks noChangeAspect="1"/>
          </p:cNvPicPr>
          <p:nvPr/>
        </p:nvPicPr>
        <p:blipFill>
          <a:blip r:embed="rId2"/>
          <a:stretch>
            <a:fillRect/>
          </a:stretch>
        </p:blipFill>
        <p:spPr>
          <a:xfrm>
            <a:off x="836954" y="720353"/>
            <a:ext cx="2684996" cy="2657819"/>
          </a:xfrm>
          <a:prstGeom prst="rect">
            <a:avLst/>
          </a:prstGeom>
          <a:ln w="12700">
            <a:miter lim="400000"/>
          </a:ln>
        </p:spPr>
      </p:pic>
      <p:sp>
        <p:nvSpPr>
          <p:cNvPr id="148" name="Double Up™ Pink"/>
          <p:cNvSpPr txBox="1"/>
          <p:nvPr/>
        </p:nvSpPr>
        <p:spPr>
          <a:xfrm>
            <a:off x="2254087" y="11995095"/>
            <a:ext cx="21750655" cy="1153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r">
              <a:defRPr sz="7500">
                <a:latin typeface="Times New Roman"/>
                <a:ea typeface="Times New Roman"/>
                <a:cs typeface="Times New Roman"/>
                <a:sym typeface="Times New Roman"/>
              </a:defRPr>
            </a:pPr>
            <a:r>
              <a:t>Double Up</a:t>
            </a:r>
            <a:r>
              <a:rPr baseline="31999"/>
              <a:t>™</a:t>
            </a:r>
            <a:r>
              <a:t> Pink</a:t>
            </a:r>
          </a:p>
        </p:txBody>
      </p:sp>
      <p:pic>
        <p:nvPicPr>
          <p:cNvPr id="149" name="Begonia Double Up Pink.jpg" descr="Begonia Double Up Pink.jpg"/>
          <p:cNvPicPr>
            <a:picLocks noChangeAspect="1"/>
          </p:cNvPicPr>
          <p:nvPr/>
        </p:nvPicPr>
        <p:blipFill>
          <a:blip r:embed="rId3"/>
          <a:stretch>
            <a:fillRect/>
          </a:stretch>
        </p:blipFill>
        <p:spPr>
          <a:xfrm rot="5400000">
            <a:off x="7535333" y="84666"/>
            <a:ext cx="9313334" cy="139700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Flenja"/>
            <a:ea typeface="Flenja"/>
            <a:cs typeface="Flenja"/>
            <a:sym typeface="Flenj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TotalTime>
  <Words>2114</Words>
  <Application>Microsoft Macintosh PowerPoint</Application>
  <PresentationFormat>Custom</PresentationFormat>
  <Paragraphs>324</Paragraphs>
  <Slides>75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Arial</vt:lpstr>
      <vt:lpstr>Calibri</vt:lpstr>
      <vt:lpstr>Calibri Light</vt:lpstr>
      <vt:lpstr>Flenja</vt:lpstr>
      <vt:lpstr>Helvetica</vt:lpstr>
      <vt:lpstr>Helvetica Light</vt:lpstr>
      <vt:lpstr>Helvetica Neue</vt:lpstr>
      <vt:lpstr>Times New Roman</vt:lpstr>
      <vt:lpstr>White</vt:lpstr>
      <vt:lpstr>Proven Winners® 2020-2021 New Arrivals </vt:lpstr>
      <vt:lpstr>Double Delight™ Blush Rose Begonia</vt:lpstr>
      <vt:lpstr>PowerPoint Presentation</vt:lpstr>
      <vt:lpstr>PowerPoint Presentation</vt:lpstr>
      <vt:lpstr>Double Delight™ Primrose Begonia</vt:lpstr>
      <vt:lpstr>PowerPoint Presentation</vt:lpstr>
      <vt:lpstr>PowerPoint Presentation</vt:lpstr>
      <vt:lpstr>Double Up™ Pink Begonia Begonia</vt:lpstr>
      <vt:lpstr>PowerPoint Presentation</vt:lpstr>
      <vt:lpstr>PowerPoint Presentation</vt:lpstr>
      <vt:lpstr>Double Up™ Red Begonia Begonia</vt:lpstr>
      <vt:lpstr>PowerPoint Presentation</vt:lpstr>
      <vt:lpstr>PowerPoint Presentation</vt:lpstr>
      <vt:lpstr>Double Up™ White Begonia</vt:lpstr>
      <vt:lpstr>PowerPoint Presentation</vt:lpstr>
      <vt:lpstr>PowerPoint Presentation</vt:lpstr>
      <vt:lpstr>Superbells® Coral Sun Calibrachoa</vt:lpstr>
      <vt:lpstr>PowerPoint Presentation</vt:lpstr>
      <vt:lpstr>PowerPoint Presentation</vt:lpstr>
      <vt:lpstr>‘Coffee Cups’ Colocasia</vt:lpstr>
      <vt:lpstr>PowerPoint Presentation</vt:lpstr>
      <vt:lpstr>Heart of the Jungle™ Colocasia</vt:lpstr>
      <vt:lpstr>PowerPoint Presentation</vt:lpstr>
      <vt:lpstr>High Noon™ Euryops</vt:lpstr>
      <vt:lpstr>PowerPoint Presentation</vt:lpstr>
      <vt:lpstr>PowerPoint Presentation</vt:lpstr>
      <vt:lpstr>Hippo® Red (Imp) Hypoestes</vt:lpstr>
      <vt:lpstr>PowerPoint Presentation</vt:lpstr>
      <vt:lpstr>PowerPoint Presentation</vt:lpstr>
      <vt:lpstr>Infinity® Blushing Crimson (Imp) Impatiens</vt:lpstr>
      <vt:lpstr>PowerPoint Presentation</vt:lpstr>
      <vt:lpstr>PowerPoint Presentation</vt:lpstr>
      <vt:lpstr>Infinity® Light Purple (Imp) Impatiens</vt:lpstr>
      <vt:lpstr>PowerPoint Presentation</vt:lpstr>
      <vt:lpstr>PowerPoint Presentation</vt:lpstr>
      <vt:lpstr>Infinity® Orange (Imp) Impatiens</vt:lpstr>
      <vt:lpstr>PowerPoint Presentation</vt:lpstr>
      <vt:lpstr>PowerPoint Presentation</vt:lpstr>
      <vt:lpstr>Sweet Caroline Medusa™ Green Ipomoea</vt:lpstr>
      <vt:lpstr>PowerPoint Presentation</vt:lpstr>
      <vt:lpstr>PowerPoint Presentation</vt:lpstr>
      <vt:lpstr>Luscious® Royale Red Zone™ Lantana</vt:lpstr>
      <vt:lpstr>PowerPoint Presentation</vt:lpstr>
      <vt:lpstr>PowerPoint Presentation</vt:lpstr>
      <vt:lpstr>Laguna® Sky Blue (Imp) Lobelia</vt:lpstr>
      <vt:lpstr>PowerPoint Presentation</vt:lpstr>
      <vt:lpstr>PowerPoint Presentation</vt:lpstr>
      <vt:lpstr>Moonlight Knight™ Lobularia</vt:lpstr>
      <vt:lpstr>PowerPoint Presentation</vt:lpstr>
      <vt:lpstr>PowerPoint Presentation</vt:lpstr>
      <vt:lpstr>Bright Lights® Red Osteospermum</vt:lpstr>
      <vt:lpstr>PowerPoint Presentation</vt:lpstr>
      <vt:lpstr>PowerPoint Presentation</vt:lpstr>
      <vt:lpstr>Supertunia® Royal Velvet® (Imp) Petunia</vt:lpstr>
      <vt:lpstr>PowerPoint Presentation</vt:lpstr>
      <vt:lpstr>PowerPoint Presentation</vt:lpstr>
      <vt:lpstr>Machu™ Morado Ruellia</vt:lpstr>
      <vt:lpstr>PowerPoint Presentation</vt:lpstr>
      <vt:lpstr>PowerPoint Presentation</vt:lpstr>
      <vt:lpstr>Sunbini® (Imp) Sanvitalia</vt:lpstr>
      <vt:lpstr>PowerPoint Presentation</vt:lpstr>
      <vt:lpstr>PowerPoint Presentation</vt:lpstr>
      <vt:lpstr>Whirlwind® Starlight™ Scaevola</vt:lpstr>
      <vt:lpstr>PowerPoint Presentation</vt:lpstr>
      <vt:lpstr>PowerPoint Presentation</vt:lpstr>
      <vt:lpstr>ColorBlaze® Royale Pineapple Brandy™ Solenostemon</vt:lpstr>
      <vt:lpstr>PowerPoint Presentation</vt:lpstr>
      <vt:lpstr>PowerPoint Presentation</vt:lpstr>
      <vt:lpstr>Proven Harvest™ 2020-2021 New Arrivals </vt:lpstr>
      <vt:lpstr>Berried Treasure® Pink Fragaria</vt:lpstr>
      <vt:lpstr>PowerPoint Presentation</vt:lpstr>
      <vt:lpstr>PowerPoint Presentation</vt:lpstr>
      <vt:lpstr>Berried Treasure® White Fragaria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Proven Winners® 2020-2021 New Arrivals </dc:title>
  <cp:lastModifiedBy>Amazon Rewards Canada</cp:lastModifiedBy>
  <cp:revision>4</cp:revision>
  <dcterms:modified xsi:type="dcterms:W3CDTF">2020-03-24T22:51:09Z</dcterms:modified>
</cp:coreProperties>
</file>